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57"/>
  </p:notesMasterIdLst>
  <p:sldIdLst>
    <p:sldId id="382" r:id="rId3"/>
    <p:sldId id="637" r:id="rId4"/>
    <p:sldId id="322" r:id="rId5"/>
    <p:sldId id="439" r:id="rId6"/>
    <p:sldId id="440" r:id="rId7"/>
    <p:sldId id="638" r:id="rId8"/>
    <p:sldId id="639" r:id="rId9"/>
    <p:sldId id="640" r:id="rId10"/>
    <p:sldId id="641" r:id="rId11"/>
    <p:sldId id="642" r:id="rId12"/>
    <p:sldId id="643" r:id="rId13"/>
    <p:sldId id="644" r:id="rId14"/>
    <p:sldId id="645" r:id="rId15"/>
    <p:sldId id="646" r:id="rId16"/>
    <p:sldId id="647" r:id="rId17"/>
    <p:sldId id="648" r:id="rId18"/>
    <p:sldId id="649" r:id="rId19"/>
    <p:sldId id="650" r:id="rId20"/>
    <p:sldId id="651" r:id="rId21"/>
    <p:sldId id="652" r:id="rId22"/>
    <p:sldId id="653" r:id="rId23"/>
    <p:sldId id="654" r:id="rId24"/>
    <p:sldId id="655" r:id="rId25"/>
    <p:sldId id="656" r:id="rId26"/>
    <p:sldId id="657" r:id="rId27"/>
    <p:sldId id="658" r:id="rId28"/>
    <p:sldId id="659" r:id="rId29"/>
    <p:sldId id="660" r:id="rId30"/>
    <p:sldId id="661" r:id="rId31"/>
    <p:sldId id="666" r:id="rId32"/>
    <p:sldId id="667" r:id="rId33"/>
    <p:sldId id="668" r:id="rId34"/>
    <p:sldId id="669" r:id="rId35"/>
    <p:sldId id="670" r:id="rId36"/>
    <p:sldId id="671" r:id="rId37"/>
    <p:sldId id="672" r:id="rId38"/>
    <p:sldId id="673" r:id="rId39"/>
    <p:sldId id="674" r:id="rId40"/>
    <p:sldId id="675" r:id="rId41"/>
    <p:sldId id="676" r:id="rId42"/>
    <p:sldId id="677" r:id="rId43"/>
    <p:sldId id="678" r:id="rId44"/>
    <p:sldId id="679" r:id="rId45"/>
    <p:sldId id="680" r:id="rId46"/>
    <p:sldId id="681" r:id="rId47"/>
    <p:sldId id="682" r:id="rId48"/>
    <p:sldId id="683" r:id="rId49"/>
    <p:sldId id="684" r:id="rId50"/>
    <p:sldId id="685" r:id="rId51"/>
    <p:sldId id="686" r:id="rId52"/>
    <p:sldId id="687" r:id="rId53"/>
    <p:sldId id="688" r:id="rId54"/>
    <p:sldId id="689" r:id="rId55"/>
    <p:sldId id="383" r:id="rId56"/>
  </p:sldIdLst>
  <p:sldSz cx="12192000" cy="6858000"/>
  <p:notesSz cx="6858000" cy="9144000"/>
  <p:embeddedFontLst>
    <p:embeddedFont>
      <p:font typeface="方正粗金陵简体" panose="02000000000000000000" charset="-122"/>
      <p:regular r:id="rId61"/>
    </p:embeddedFont>
    <p:embeddedFont>
      <p:font typeface="微软雅黑" panose="020B0503020204020204" charset="-122"/>
      <p:regular r:id="rId62"/>
    </p:embeddedFont>
    <p:embeddedFont>
      <p:font typeface="Calibri" panose="020F0502020204030204" charset="0"/>
      <p:regular r:id="rId63"/>
      <p:bold r:id="rId64"/>
      <p:italic r:id="rId65"/>
      <p:boldItalic r:id="rId66"/>
    </p:embeddedFont>
  </p:embeddedFontLst>
  <p:custDataLst>
    <p:tags r:id="rId6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 userDrawn="1">
          <p15:clr>
            <a:srgbClr val="A4A3A4"/>
          </p15:clr>
        </p15:guide>
        <p15:guide id="2" pos="38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302C"/>
    <a:srgbClr val="EFEFEF"/>
    <a:srgbClr val="FFFFFF"/>
    <a:srgbClr val="979997"/>
    <a:srgbClr val="2F2500"/>
    <a:srgbClr val="DCDCDC"/>
    <a:srgbClr val="F0F0F0"/>
    <a:srgbClr val="E6E6E6"/>
    <a:srgbClr val="C8C8C8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282"/>
        <p:guide pos="387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7" Type="http://schemas.openxmlformats.org/officeDocument/2006/relationships/tags" Target="tags/tag190.xml"/><Relationship Id="rId66" Type="http://schemas.openxmlformats.org/officeDocument/2006/relationships/font" Target="fonts/font6.fntdata"/><Relationship Id="rId65" Type="http://schemas.openxmlformats.org/officeDocument/2006/relationships/font" Target="fonts/font5.fntdata"/><Relationship Id="rId64" Type="http://schemas.openxmlformats.org/officeDocument/2006/relationships/font" Target="fonts/font4.fntdata"/><Relationship Id="rId63" Type="http://schemas.openxmlformats.org/officeDocument/2006/relationships/font" Target="fonts/font3.fntdata"/><Relationship Id="rId62" Type="http://schemas.openxmlformats.org/officeDocument/2006/relationships/font" Target="fonts/font2.fntdata"/><Relationship Id="rId61" Type="http://schemas.openxmlformats.org/officeDocument/2006/relationships/font" Target="fonts/font1.fntdata"/><Relationship Id="rId60" Type="http://schemas.openxmlformats.org/officeDocument/2006/relationships/tableStyles" Target="tableStyles.xml"/><Relationship Id="rId6" Type="http://schemas.openxmlformats.org/officeDocument/2006/relationships/slide" Target="slides/slide4.xml"/><Relationship Id="rId59" Type="http://schemas.openxmlformats.org/officeDocument/2006/relationships/viewProps" Target="viewProps.xml"/><Relationship Id="rId58" Type="http://schemas.openxmlformats.org/officeDocument/2006/relationships/presProps" Target="presProps.xml"/><Relationship Id="rId57" Type="http://schemas.openxmlformats.org/officeDocument/2006/relationships/notesMaster" Target="notesMasters/notesMaster1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microsoft.com/office/2007/relationships/hdphoto" Target="../media/image2.wdp"/><Relationship Id="rId5" Type="http://schemas.openxmlformats.org/officeDocument/2006/relationships/image" Target="../media/image1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29" name="图片 28"/>
          <p:cNvPicPr>
            <a:picLocks noChangeAspect="1"/>
          </p:cNvPicPr>
          <p:nvPr userDrawn="1"/>
        </p:nvPicPr>
        <p:blipFill>
          <a:blip r:embed="rId5">
            <a:alphaModFix amt="4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175" y="4534458"/>
            <a:ext cx="12192000" cy="2323704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1835150"/>
            <a:ext cx="12192000" cy="2386965"/>
          </a:xfrm>
          <a:prstGeom prst="rect">
            <a:avLst/>
          </a:prstGeom>
          <a:solidFill>
            <a:srgbClr val="A83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7"/>
            </p:custDataLst>
          </p:nvPr>
        </p:nvSpPr>
        <p:spPr>
          <a:xfrm>
            <a:off x="987425" y="2339340"/>
            <a:ext cx="10210165" cy="137795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u="none" strike="noStrike" kern="1200" cap="none" spc="300" normalizeH="0">
                <a:solidFill>
                  <a:schemeClr val="bg1"/>
                </a:solidFill>
                <a:uFillTx/>
                <a:latin typeface="Times New Roman" panose="02020603050405020304" charset="0"/>
                <a:ea typeface="方正粗金陵简体" panose="02000000000000000000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4780280" y="659130"/>
            <a:ext cx="3037205" cy="930275"/>
            <a:chOff x="4954881" y="1942452"/>
            <a:chExt cx="6214687" cy="1903328"/>
          </a:xfrm>
          <a:solidFill>
            <a:srgbClr val="A8302C"/>
          </a:solidFill>
        </p:grpSpPr>
        <p:grpSp>
          <p:nvGrpSpPr>
            <p:cNvPr id="19" name="íślïdé"/>
            <p:cNvGrpSpPr/>
            <p:nvPr/>
          </p:nvGrpSpPr>
          <p:grpSpPr>
            <a:xfrm>
              <a:off x="4954881" y="1942452"/>
              <a:ext cx="1901067" cy="1903328"/>
              <a:chOff x="1735138" y="2095500"/>
              <a:chExt cx="2667000" cy="2670175"/>
            </a:xfrm>
            <a:grpFill/>
          </p:grpSpPr>
          <p:sp>
            <p:nvSpPr>
              <p:cNvPr id="26" name="ïṡḻïḍê"/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7" name="ï$lîḍè"/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8" name="îSļiḋé"/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6" name="îŝļîḍé"/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0" name="ïṩḻiďé"/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1" name="ïṣ1ïḓè"/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2" name="îsḻíḓê"/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3" name="ïşḷîďè"/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4" name="îṡlïḋe"/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5" name="í$ḻíde"/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6" name="ïŝľîḑê"/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7" name="išlíḑe"/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8" name="îṩḻîḓè"/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9" name="ïsļîḑè"/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</p:grpSp>
        <p:sp>
          <p:nvSpPr>
            <p:cNvPr id="20" name="íšľïḋé"/>
            <p:cNvSpPr/>
            <p:nvPr/>
          </p:nvSpPr>
          <p:spPr bwMode="auto">
            <a:xfrm>
              <a:off x="7169402" y="3361464"/>
              <a:ext cx="4000166" cy="237633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p>
              <a:pPr algn="ctr"/>
            </a:p>
          </p:txBody>
        </p:sp>
        <p:grpSp>
          <p:nvGrpSpPr>
            <p:cNvPr id="21" name="í$ļîdé"/>
            <p:cNvGrpSpPr/>
            <p:nvPr/>
          </p:nvGrpSpPr>
          <p:grpSpPr>
            <a:xfrm>
              <a:off x="7354984" y="2180085"/>
              <a:ext cx="3612032" cy="965243"/>
              <a:chOff x="5102226" y="2428875"/>
              <a:chExt cx="5067300" cy="1354138"/>
            </a:xfrm>
            <a:grpFill/>
          </p:grpSpPr>
          <p:sp>
            <p:nvSpPr>
              <p:cNvPr id="22" name="ís1ïḋe"/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3" name="îślïḍê"/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4" name="iśḷiḍê"/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5" name="iṧľíḑe"/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</p:grpSp>
      </p:grp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2306955" y="4375785"/>
            <a:ext cx="7578090" cy="669925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u="none" strike="noStrike" kern="1200" cap="none" spc="20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603050405020304" charset="0"/>
                <a:ea typeface="方正粗金陵简体" panose="02000000000000000000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6559550"/>
            <a:ext cx="12204700" cy="298450"/>
          </a:xfrm>
          <a:prstGeom prst="rect">
            <a:avLst/>
          </a:prstGeom>
          <a:solidFill>
            <a:srgbClr val="9799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179445" y="6590665"/>
            <a:ext cx="5956935" cy="2355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9379250" y="6541095"/>
            <a:ext cx="2700000" cy="316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3175" y="0"/>
            <a:ext cx="12192000" cy="662940"/>
          </a:xfrm>
          <a:prstGeom prst="rect">
            <a:avLst/>
          </a:prstGeom>
          <a:solidFill>
            <a:srgbClr val="A83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114300" y="0"/>
            <a:ext cx="6491605" cy="705485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 sz="2400" u="none" strike="noStrike" kern="1200" cap="none" spc="300" normalizeH="0">
                <a:solidFill>
                  <a:schemeClr val="bg1"/>
                </a:solidFill>
                <a:uFillTx/>
                <a:latin typeface="Times New Roman" panose="02020603050405020304" charset="0"/>
                <a:ea typeface="方正粗金陵简体" panose="02000000000000000000" charset="-122"/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0.xml"/><Relationship Id="rId2" Type="http://schemas.openxmlformats.org/officeDocument/2006/relationships/image" Target="../media/image8.png"/><Relationship Id="rId1" Type="http://schemas.openxmlformats.org/officeDocument/2006/relationships/tags" Target="../tags/tag79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tags" Target="../tags/tag8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7.xml"/><Relationship Id="rId2" Type="http://schemas.openxmlformats.org/officeDocument/2006/relationships/image" Target="../media/image11.png"/><Relationship Id="rId1" Type="http://schemas.openxmlformats.org/officeDocument/2006/relationships/tags" Target="../tags/tag86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9.xml"/><Relationship Id="rId2" Type="http://schemas.openxmlformats.org/officeDocument/2006/relationships/image" Target="../media/image12.png"/><Relationship Id="rId1" Type="http://schemas.openxmlformats.org/officeDocument/2006/relationships/tags" Target="../tags/tag8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3.xml"/><Relationship Id="rId2" Type="http://schemas.openxmlformats.org/officeDocument/2006/relationships/image" Target="../media/image13.png"/><Relationship Id="rId1" Type="http://schemas.openxmlformats.org/officeDocument/2006/relationships/tags" Target="../tags/tag9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7.xml"/><Relationship Id="rId2" Type="http://schemas.openxmlformats.org/officeDocument/2006/relationships/image" Target="../media/image14.png"/><Relationship Id="rId1" Type="http://schemas.openxmlformats.org/officeDocument/2006/relationships/tags" Target="../tags/tag9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8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1.xml"/><Relationship Id="rId3" Type="http://schemas.openxmlformats.org/officeDocument/2006/relationships/image" Target="../media/image15.png"/><Relationship Id="rId2" Type="http://schemas.openxmlformats.org/officeDocument/2006/relationships/tags" Target="../tags/tag100.xml"/><Relationship Id="rId1" Type="http://schemas.openxmlformats.org/officeDocument/2006/relationships/tags" Target="../tags/tag99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4.xml"/><Relationship Id="rId3" Type="http://schemas.openxmlformats.org/officeDocument/2006/relationships/image" Target="../media/image16.png"/><Relationship Id="rId2" Type="http://schemas.openxmlformats.org/officeDocument/2006/relationships/tags" Target="../tags/tag103.xml"/><Relationship Id="rId1" Type="http://schemas.openxmlformats.org/officeDocument/2006/relationships/tags" Target="../tags/tag102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7.xml"/><Relationship Id="rId3" Type="http://schemas.openxmlformats.org/officeDocument/2006/relationships/image" Target="../media/image16.png"/><Relationship Id="rId2" Type="http://schemas.openxmlformats.org/officeDocument/2006/relationships/tags" Target="../tags/tag106.xml"/><Relationship Id="rId1" Type="http://schemas.openxmlformats.org/officeDocument/2006/relationships/tags" Target="../tags/tag105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0.xml"/><Relationship Id="rId3" Type="http://schemas.openxmlformats.org/officeDocument/2006/relationships/image" Target="../media/image17.png"/><Relationship Id="rId2" Type="http://schemas.openxmlformats.org/officeDocument/2006/relationships/tags" Target="../tags/tag109.xml"/><Relationship Id="rId1" Type="http://schemas.openxmlformats.org/officeDocument/2006/relationships/tags" Target="../tags/tag108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3.xml"/><Relationship Id="rId3" Type="http://schemas.openxmlformats.org/officeDocument/2006/relationships/image" Target="../media/image17.png"/><Relationship Id="rId2" Type="http://schemas.openxmlformats.org/officeDocument/2006/relationships/tags" Target="../tags/tag112.xml"/><Relationship Id="rId1" Type="http://schemas.openxmlformats.org/officeDocument/2006/relationships/tags" Target="../tags/tag111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6.xml"/><Relationship Id="rId3" Type="http://schemas.openxmlformats.org/officeDocument/2006/relationships/image" Target="../media/image18.png"/><Relationship Id="rId2" Type="http://schemas.openxmlformats.org/officeDocument/2006/relationships/tags" Target="../tags/tag115.xml"/><Relationship Id="rId1" Type="http://schemas.openxmlformats.org/officeDocument/2006/relationships/tags" Target="../tags/tag1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8.xml"/><Relationship Id="rId2" Type="http://schemas.openxmlformats.org/officeDocument/2006/relationships/image" Target="../media/image19.png"/><Relationship Id="rId1" Type="http://schemas.openxmlformats.org/officeDocument/2006/relationships/tags" Target="../tags/tag117.xml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23.xml"/><Relationship Id="rId5" Type="http://schemas.openxmlformats.org/officeDocument/2006/relationships/image" Target="../media/image20.png"/><Relationship Id="rId4" Type="http://schemas.openxmlformats.org/officeDocument/2006/relationships/tags" Target="../tags/tag122.xml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" Type="http://schemas.openxmlformats.org/officeDocument/2006/relationships/tags" Target="../tags/tag119.xml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28.xml"/><Relationship Id="rId5" Type="http://schemas.openxmlformats.org/officeDocument/2006/relationships/image" Target="../media/image21.png"/><Relationship Id="rId4" Type="http://schemas.openxmlformats.org/officeDocument/2006/relationships/tags" Target="../tags/tag127.xml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tags" Target="../tags/tag124.xml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33.xml"/><Relationship Id="rId5" Type="http://schemas.openxmlformats.org/officeDocument/2006/relationships/image" Target="../media/image22.png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" Type="http://schemas.openxmlformats.org/officeDocument/2006/relationships/tags" Target="../tags/tag129.xml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38.xml"/><Relationship Id="rId5" Type="http://schemas.openxmlformats.org/officeDocument/2006/relationships/image" Target="../media/image23.png"/><Relationship Id="rId4" Type="http://schemas.openxmlformats.org/officeDocument/2006/relationships/tags" Target="../tags/tag137.xml"/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" Type="http://schemas.openxmlformats.org/officeDocument/2006/relationships/tags" Target="../tags/tag134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44.xml"/><Relationship Id="rId7" Type="http://schemas.openxmlformats.org/officeDocument/2006/relationships/image" Target="../media/image24.png"/><Relationship Id="rId6" Type="http://schemas.openxmlformats.org/officeDocument/2006/relationships/tags" Target="../tags/tag143.xml"/><Relationship Id="rId5" Type="http://schemas.openxmlformats.org/officeDocument/2006/relationships/image" Target="../media/image23.png"/><Relationship Id="rId4" Type="http://schemas.openxmlformats.org/officeDocument/2006/relationships/tags" Target="../tags/tag142.xml"/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" Type="http://schemas.openxmlformats.org/officeDocument/2006/relationships/tags" Target="../tags/tag139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6.xml"/><Relationship Id="rId2" Type="http://schemas.openxmlformats.org/officeDocument/2006/relationships/image" Target="../media/image25.png"/><Relationship Id="rId1" Type="http://schemas.openxmlformats.org/officeDocument/2006/relationships/tags" Target="../tags/tag145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8.xml"/><Relationship Id="rId2" Type="http://schemas.openxmlformats.org/officeDocument/2006/relationships/image" Target="../media/image26.png"/><Relationship Id="rId1" Type="http://schemas.openxmlformats.org/officeDocument/2006/relationships/tags" Target="../tags/tag147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0.xml"/><Relationship Id="rId2" Type="http://schemas.openxmlformats.org/officeDocument/2006/relationships/image" Target="../media/image27.png"/><Relationship Id="rId1" Type="http://schemas.openxmlformats.org/officeDocument/2006/relationships/tags" Target="../tags/tag149.xml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55.xml"/><Relationship Id="rId5" Type="http://schemas.openxmlformats.org/officeDocument/2006/relationships/image" Target="../media/image28.png"/><Relationship Id="rId4" Type="http://schemas.openxmlformats.org/officeDocument/2006/relationships/tags" Target="../tags/tag154.xml"/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" Type="http://schemas.openxmlformats.org/officeDocument/2006/relationships/tags" Target="../tags/tag15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60.xml"/><Relationship Id="rId5" Type="http://schemas.openxmlformats.org/officeDocument/2006/relationships/image" Target="../media/image29.png"/><Relationship Id="rId4" Type="http://schemas.openxmlformats.org/officeDocument/2006/relationships/tags" Target="../tags/tag159.xml"/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" Type="http://schemas.openxmlformats.org/officeDocument/2006/relationships/tags" Target="../tags/tag156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66.xml"/><Relationship Id="rId7" Type="http://schemas.openxmlformats.org/officeDocument/2006/relationships/image" Target="../media/image31.png"/><Relationship Id="rId6" Type="http://schemas.openxmlformats.org/officeDocument/2006/relationships/tags" Target="../tags/tag165.xml"/><Relationship Id="rId5" Type="http://schemas.openxmlformats.org/officeDocument/2006/relationships/image" Target="../media/image30.png"/><Relationship Id="rId4" Type="http://schemas.openxmlformats.org/officeDocument/2006/relationships/tags" Target="../tags/tag164.xml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tags" Target="../tags/tag161.xml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71.xml"/><Relationship Id="rId5" Type="http://schemas.openxmlformats.org/officeDocument/2006/relationships/image" Target="../media/image32.png"/><Relationship Id="rId4" Type="http://schemas.openxmlformats.org/officeDocument/2006/relationships/tags" Target="../tags/tag170.xml"/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" Type="http://schemas.openxmlformats.org/officeDocument/2006/relationships/tags" Target="../tags/tag167.xml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3.xml"/><Relationship Id="rId2" Type="http://schemas.openxmlformats.org/officeDocument/2006/relationships/image" Target="../media/image33.png"/><Relationship Id="rId1" Type="http://schemas.openxmlformats.org/officeDocument/2006/relationships/tags" Target="../tags/tag17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4.xml"/><Relationship Id="rId1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5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7.xml"/><Relationship Id="rId2" Type="http://schemas.openxmlformats.org/officeDocument/2006/relationships/image" Target="../media/image35.png"/><Relationship Id="rId1" Type="http://schemas.openxmlformats.org/officeDocument/2006/relationships/tags" Target="../tags/tag17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8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80.xml"/><Relationship Id="rId2" Type="http://schemas.openxmlformats.org/officeDocument/2006/relationships/image" Target="../media/image36.png"/><Relationship Id="rId1" Type="http://schemas.openxmlformats.org/officeDocument/2006/relationships/tags" Target="../tags/tag17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0.xml"/><Relationship Id="rId2" Type="http://schemas.openxmlformats.org/officeDocument/2006/relationships/image" Target="../media/image3.png"/><Relationship Id="rId1" Type="http://schemas.openxmlformats.org/officeDocument/2006/relationships/tags" Target="../tags/tag6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2.xml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84.xml"/><Relationship Id="rId2" Type="http://schemas.openxmlformats.org/officeDocument/2006/relationships/image" Target="../media/image37.png"/><Relationship Id="rId1" Type="http://schemas.openxmlformats.org/officeDocument/2006/relationships/tags" Target="../tags/tag18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6.xml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89.xml"/><Relationship Id="rId2" Type="http://schemas.openxmlformats.org/officeDocument/2006/relationships/tags" Target="../tags/tag188.xml"/><Relationship Id="rId1" Type="http://schemas.openxmlformats.org/officeDocument/2006/relationships/tags" Target="../tags/tag187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2.xml"/><Relationship Id="rId2" Type="http://schemas.openxmlformats.org/officeDocument/2006/relationships/image" Target="../media/image4.png"/><Relationship Id="rId1" Type="http://schemas.openxmlformats.org/officeDocument/2006/relationships/tags" Target="../tags/tag71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4.xml"/><Relationship Id="rId2" Type="http://schemas.openxmlformats.org/officeDocument/2006/relationships/image" Target="../media/image5.png"/><Relationship Id="rId1" Type="http://schemas.openxmlformats.org/officeDocument/2006/relationships/tags" Target="../tags/tag73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6.xml"/><Relationship Id="rId2" Type="http://schemas.openxmlformats.org/officeDocument/2006/relationships/image" Target="../media/image6.png"/><Relationship Id="rId1" Type="http://schemas.openxmlformats.org/officeDocument/2006/relationships/tags" Target="../tags/tag75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8.xml"/><Relationship Id="rId2" Type="http://schemas.openxmlformats.org/officeDocument/2006/relationships/image" Target="../media/image7.png"/><Relationship Id="rId1" Type="http://schemas.openxmlformats.org/officeDocument/2006/relationships/tags" Target="../tags/tag7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29870" y="1932305"/>
            <a:ext cx="11851640" cy="2077085"/>
          </a:xfrm>
        </p:spPr>
        <p:txBody>
          <a:bodyPr>
            <a:normAutofit/>
          </a:bodyPr>
          <a:p>
            <a:pPr>
              <a:lnSpc>
                <a:spcPct val="130000"/>
              </a:lnSpc>
            </a:pPr>
            <a:r>
              <a:rPr lang="zh-CN" altLang="zh-CN" sz="4400"/>
              <a:t>Object Oriented Programming</a:t>
            </a:r>
            <a:r>
              <a:rPr lang="en-US" altLang="zh-CN" sz="4400"/>
              <a:t>—C++</a:t>
            </a:r>
            <a:br>
              <a:rPr lang="zh-CN" altLang="zh-CN" sz="4800"/>
            </a:br>
            <a:r>
              <a:rPr lang="en-US" altLang="zh-CN" sz="4800">
                <a:sym typeface="+mn-ea"/>
              </a:rPr>
              <a:t>Lecture4  </a:t>
            </a:r>
            <a:r>
              <a:rPr altLang="zh-CN" sz="4800">
                <a:sym typeface="+mn-ea"/>
              </a:rPr>
              <a:t>Streams</a:t>
            </a:r>
            <a:endParaRPr altLang="zh-CN" sz="4800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366645" y="4375785"/>
            <a:ext cx="7578090" cy="2009775"/>
          </a:xfrm>
        </p:spPr>
        <p:txBody>
          <a:bodyPr>
            <a:normAutofit lnSpcReduction="10000"/>
          </a:bodyPr>
          <a:p>
            <a:r>
              <a:rPr lang="en-US" altLang="zh-CN"/>
              <a:t>Qijun Zhao</a:t>
            </a:r>
            <a:endParaRPr lang="en-US" altLang="zh-CN"/>
          </a:p>
          <a:p>
            <a:r>
              <a:rPr lang="en-US" altLang="zh-CN"/>
              <a:t>College of Computer Science</a:t>
            </a:r>
            <a:endParaRPr lang="en-US" altLang="zh-CN"/>
          </a:p>
          <a:p>
            <a:r>
              <a:rPr lang="en-US" altLang="zh-CN"/>
              <a:t>Sichuan University</a:t>
            </a:r>
            <a:endParaRPr lang="en-US" altLang="zh-CN"/>
          </a:p>
          <a:p>
            <a:r>
              <a:rPr lang="en-US" altLang="zh-CN"/>
              <a:t>Spring 2023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A stream you’ve used: cout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50595" y="1856740"/>
            <a:ext cx="9904730" cy="39598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A stream you’ve used: cout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1730" y="1846580"/>
            <a:ext cx="9438005" cy="38309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090" y="4401185"/>
            <a:ext cx="4151630" cy="15716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 algn="ctr">
              <a:buNone/>
            </a:pPr>
            <a:r>
              <a:rPr lang="zh-CN" altLang="en-US" sz="4400" b="1">
                <a:solidFill>
                  <a:srgbClr val="A8302C"/>
                </a:solidFill>
              </a:rPr>
              <a:t>std::cout</a:t>
            </a:r>
            <a:r>
              <a:rPr lang="zh-CN" altLang="en-US" sz="4400"/>
              <a:t> is an </a:t>
            </a:r>
            <a:r>
              <a:rPr lang="zh-CN" altLang="en-US" sz="4400" i="1"/>
              <a:t>output</a:t>
            </a:r>
            <a:endParaRPr lang="zh-CN" altLang="en-US" sz="4400" i="1"/>
          </a:p>
          <a:p>
            <a:pPr marL="0" indent="0" algn="ctr">
              <a:buNone/>
            </a:pPr>
            <a:r>
              <a:rPr lang="zh-CN" altLang="en-US" sz="4400" i="1"/>
              <a:t>stream</a:t>
            </a:r>
            <a:r>
              <a:rPr lang="zh-CN" altLang="en-US" sz="4400"/>
              <a:t>. It has type</a:t>
            </a:r>
            <a:endParaRPr lang="zh-CN" altLang="en-US" sz="4400"/>
          </a:p>
          <a:p>
            <a:pPr marL="0" indent="0" algn="ctr">
              <a:buNone/>
            </a:pPr>
            <a:r>
              <a:rPr lang="zh-CN" altLang="en-US" sz="4400" b="1">
                <a:solidFill>
                  <a:srgbClr val="A8302C"/>
                </a:solidFill>
              </a:rPr>
              <a:t>std::ostream</a:t>
            </a:r>
            <a:endParaRPr lang="zh-CN" altLang="en-US" sz="4400" b="1">
              <a:solidFill>
                <a:srgbClr val="A8302C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Two ways to classify streams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65125" y="993140"/>
            <a:ext cx="3025140" cy="4978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3200" b="1">
                <a:highlight>
                  <a:srgbClr val="00FFFF"/>
                </a:highlight>
              </a:rPr>
              <a:t>By Direction:</a:t>
            </a:r>
            <a:endParaRPr lang="zh-CN" altLang="en-US" sz="3200" b="1">
              <a:highlight>
                <a:srgbClr val="00FFFF"/>
              </a:highligh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89065" y="992505"/>
            <a:ext cx="4471670" cy="4978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800" b="1">
                <a:highlight>
                  <a:srgbClr val="00FF00"/>
                </a:highlight>
              </a:rPr>
              <a:t>By Source or Destination: </a:t>
            </a:r>
            <a:endParaRPr lang="zh-CN" altLang="en-US" sz="2800" b="1">
              <a:highlight>
                <a:srgbClr val="00FF00"/>
              </a:highligh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0" y="1840865"/>
            <a:ext cx="6060440" cy="43999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p>
            <a:r>
              <a:rPr lang="zh-CN" altLang="en-US" sz="2800"/>
              <a:t>● </a:t>
            </a:r>
            <a:r>
              <a:rPr lang="zh-CN" altLang="en-US" sz="2800" b="1"/>
              <a:t>Input streams: </a:t>
            </a:r>
            <a:r>
              <a:rPr lang="zh-CN" altLang="en-US" sz="2800"/>
              <a:t>Used for</a:t>
            </a:r>
            <a:endParaRPr lang="zh-CN" altLang="en-US" sz="2800"/>
          </a:p>
          <a:p>
            <a:pPr indent="457200"/>
            <a:r>
              <a:rPr lang="zh-CN" altLang="en-US" sz="2800">
                <a:solidFill>
                  <a:srgbClr val="0070C0"/>
                </a:solidFill>
              </a:rPr>
              <a:t>reading</a:t>
            </a:r>
            <a:r>
              <a:rPr lang="zh-CN" altLang="en-US" sz="2800"/>
              <a:t> data (ex. ‘std::istream’,</a:t>
            </a:r>
            <a:endParaRPr lang="zh-CN" altLang="en-US" sz="2800"/>
          </a:p>
          <a:p>
            <a:r>
              <a:rPr lang="zh-CN" altLang="en-US" sz="2800"/>
              <a:t>‘std::cin’)</a:t>
            </a:r>
            <a:endParaRPr lang="zh-CN" altLang="en-US" sz="2800"/>
          </a:p>
          <a:p>
            <a:r>
              <a:rPr lang="zh-CN" altLang="en-US" sz="2800"/>
              <a:t>● </a:t>
            </a:r>
            <a:r>
              <a:rPr lang="zh-CN" altLang="en-US" sz="2800" b="1"/>
              <a:t>Output streams:</a:t>
            </a:r>
            <a:r>
              <a:rPr lang="zh-CN" altLang="en-US" sz="2800"/>
              <a:t> Used for</a:t>
            </a:r>
            <a:endParaRPr lang="zh-CN" altLang="en-US" sz="2800"/>
          </a:p>
          <a:p>
            <a:pPr indent="457200"/>
            <a:r>
              <a:rPr lang="zh-CN" altLang="en-US" sz="2800">
                <a:solidFill>
                  <a:srgbClr val="0070C0"/>
                </a:solidFill>
              </a:rPr>
              <a:t>writing</a:t>
            </a:r>
            <a:r>
              <a:rPr lang="zh-CN" altLang="en-US" sz="2800"/>
              <a:t> data (ex. ‘std::ostream’,</a:t>
            </a:r>
            <a:endParaRPr lang="zh-CN" altLang="en-US" sz="2800"/>
          </a:p>
          <a:p>
            <a:pPr indent="457200"/>
            <a:r>
              <a:rPr lang="zh-CN" altLang="en-US" sz="2800"/>
              <a:t>‘std::cout’)</a:t>
            </a:r>
            <a:endParaRPr lang="zh-CN" altLang="en-US" sz="2800"/>
          </a:p>
          <a:p>
            <a:r>
              <a:rPr lang="zh-CN" altLang="en-US" sz="2800"/>
              <a:t>● </a:t>
            </a:r>
            <a:r>
              <a:rPr lang="zh-CN" altLang="en-US" sz="2800" b="1"/>
              <a:t>Input/Output streams:</a:t>
            </a:r>
            <a:r>
              <a:rPr lang="zh-CN" altLang="en-US" sz="2800"/>
              <a:t> Used</a:t>
            </a:r>
            <a:endParaRPr lang="zh-CN" altLang="en-US" sz="2800"/>
          </a:p>
          <a:p>
            <a:pPr indent="457200"/>
            <a:r>
              <a:rPr lang="zh-CN" altLang="en-US" sz="2800"/>
              <a:t>for both </a:t>
            </a:r>
            <a:r>
              <a:rPr lang="zh-CN" altLang="en-US" sz="2800">
                <a:solidFill>
                  <a:srgbClr val="0070C0"/>
                </a:solidFill>
              </a:rPr>
              <a:t>reading and writing</a:t>
            </a:r>
            <a:endParaRPr lang="zh-CN" altLang="en-US" sz="2800">
              <a:solidFill>
                <a:srgbClr val="0070C0"/>
              </a:solidFill>
            </a:endParaRPr>
          </a:p>
          <a:p>
            <a:pPr indent="457200"/>
            <a:r>
              <a:rPr lang="zh-CN" altLang="en-US" sz="2800"/>
              <a:t>data (ex. ‘std::iostream’,</a:t>
            </a:r>
            <a:endParaRPr lang="zh-CN" altLang="en-US" sz="2800"/>
          </a:p>
          <a:p>
            <a:r>
              <a:rPr lang="zh-CN" altLang="en-US" sz="2800"/>
              <a:t>‘std::stringstream’)</a:t>
            </a:r>
            <a:endParaRPr lang="zh-CN" altLang="en-US" sz="2800"/>
          </a:p>
        </p:txBody>
      </p:sp>
      <p:sp>
        <p:nvSpPr>
          <p:cNvPr id="10" name="文本框 9"/>
          <p:cNvSpPr txBox="1"/>
          <p:nvPr/>
        </p:nvSpPr>
        <p:spPr>
          <a:xfrm>
            <a:off x="6060440" y="1870075"/>
            <a:ext cx="6795770" cy="43999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p>
            <a:r>
              <a:rPr lang="zh-CN" altLang="en-US" sz="2800"/>
              <a:t>● </a:t>
            </a:r>
            <a:r>
              <a:rPr lang="zh-CN" altLang="en-US" sz="2800" b="1"/>
              <a:t>Console streams: </a:t>
            </a:r>
            <a:r>
              <a:rPr lang="zh-CN" altLang="en-US" sz="2800"/>
              <a:t>Read/write to</a:t>
            </a:r>
            <a:endParaRPr lang="zh-CN" altLang="en-US" sz="2800"/>
          </a:p>
          <a:p>
            <a:pPr indent="457200"/>
            <a:r>
              <a:rPr lang="zh-CN" altLang="en-US" sz="2800">
                <a:solidFill>
                  <a:srgbClr val="00B050"/>
                </a:solidFill>
              </a:rPr>
              <a:t>console </a:t>
            </a:r>
            <a:r>
              <a:rPr lang="zh-CN" altLang="en-US" sz="2800"/>
              <a:t>(ex. ‘std::cout’, </a:t>
            </a:r>
            <a:endParaRPr lang="zh-CN" altLang="en-US" sz="2800"/>
          </a:p>
          <a:p>
            <a:pPr indent="457200"/>
            <a:r>
              <a:rPr lang="zh-CN" altLang="en-US" sz="2800"/>
              <a:t>‘std::cin’)</a:t>
            </a:r>
            <a:endParaRPr lang="zh-CN" altLang="en-US" sz="2800"/>
          </a:p>
          <a:p>
            <a:r>
              <a:rPr lang="zh-CN" altLang="en-US" sz="2800"/>
              <a:t>●</a:t>
            </a:r>
            <a:r>
              <a:rPr lang="zh-CN" altLang="en-US" sz="2800" b="1"/>
              <a:t> File streams: </a:t>
            </a:r>
            <a:r>
              <a:rPr lang="zh-CN" altLang="en-US" sz="2800"/>
              <a:t>Read/write to</a:t>
            </a:r>
            <a:r>
              <a:rPr lang="zh-CN" altLang="en-US" sz="2800">
                <a:solidFill>
                  <a:srgbClr val="00B050"/>
                </a:solidFill>
              </a:rPr>
              <a:t> files</a:t>
            </a:r>
            <a:endParaRPr lang="zh-CN" altLang="en-US" sz="2800">
              <a:solidFill>
                <a:srgbClr val="00B050"/>
              </a:solidFill>
            </a:endParaRPr>
          </a:p>
          <a:p>
            <a:r>
              <a:rPr lang="zh-CN" altLang="en-US" sz="2800"/>
              <a:t>(ex. ‘std::fstream’, ‘std::ifstream’,</a:t>
            </a:r>
            <a:endParaRPr lang="zh-CN" altLang="en-US" sz="2800"/>
          </a:p>
          <a:p>
            <a:r>
              <a:rPr lang="zh-CN" altLang="en-US" sz="2800"/>
              <a:t>‘std::ofstream’)</a:t>
            </a:r>
            <a:endParaRPr lang="zh-CN" altLang="en-US" sz="2800"/>
          </a:p>
          <a:p>
            <a:r>
              <a:rPr lang="zh-CN" altLang="en-US" sz="2800"/>
              <a:t>● </a:t>
            </a:r>
            <a:r>
              <a:rPr lang="zh-CN" altLang="en-US" sz="2800" b="1"/>
              <a:t>String streams: </a:t>
            </a:r>
            <a:r>
              <a:rPr lang="zh-CN" altLang="en-US" sz="2800"/>
              <a:t>Read/write to</a:t>
            </a:r>
            <a:endParaRPr lang="zh-CN" altLang="en-US" sz="2800"/>
          </a:p>
          <a:p>
            <a:r>
              <a:rPr lang="zh-CN" altLang="en-US" sz="2800">
                <a:solidFill>
                  <a:srgbClr val="00B050"/>
                </a:solidFill>
              </a:rPr>
              <a:t>strings </a:t>
            </a:r>
            <a:r>
              <a:rPr lang="zh-CN" altLang="en-US" sz="2800"/>
              <a:t>(ex. ‘std::stringstream’,</a:t>
            </a:r>
            <a:endParaRPr lang="zh-CN" altLang="en-US" sz="2800"/>
          </a:p>
          <a:p>
            <a:r>
              <a:rPr lang="zh-CN" altLang="en-US" sz="2800"/>
              <a:t>‘std::istringstream’,</a:t>
            </a:r>
            <a:endParaRPr lang="zh-CN" altLang="en-US" sz="2800"/>
          </a:p>
          <a:p>
            <a:r>
              <a:rPr lang="zh-CN" altLang="en-US" sz="2800"/>
              <a:t>‘std::ostringstream’)</a:t>
            </a:r>
            <a:endParaRPr lang="zh-CN" altLang="en-US" sz="2800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algn="l">
              <a:buClrTx/>
              <a:buSzTx/>
              <a:buNone/>
            </a:pPr>
            <a:r>
              <a:rPr lang="zh-CN" altLang="en-US" sz="2800"/>
              <a:t>- What are streams?</a:t>
            </a:r>
            <a:endParaRPr lang="zh-CN" altLang="en-US" sz="2800"/>
          </a:p>
          <a:p>
            <a:pPr marL="0" algn="l">
              <a:buClrTx/>
              <a:buSzTx/>
              <a:buNone/>
            </a:pPr>
            <a:r>
              <a:rPr lang="zh-CN" altLang="en-US" sz="3200" b="1">
                <a:solidFill>
                  <a:srgbClr val="C00000"/>
                </a:solidFill>
              </a:rPr>
              <a:t>- Output streams</a:t>
            </a:r>
            <a:endParaRPr lang="zh-CN" altLang="en-US" sz="3200" b="1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zh-CN" altLang="en-US" sz="2800"/>
              <a:t>- Input streams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String streams!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Today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916995"/>
            <a:ext cx="10969200" cy="4759200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zh-CN" altLang="en-US" sz="3200"/>
              <a:t>- Have type </a:t>
            </a:r>
            <a:r>
              <a:rPr lang="zh-CN" altLang="en-US" sz="3200">
                <a:highlight>
                  <a:srgbClr val="00FF00"/>
                </a:highlight>
              </a:rPr>
              <a:t>std::ostream</a:t>
            </a:r>
            <a:endParaRPr lang="zh-CN" altLang="en-US" sz="3200">
              <a:highlight>
                <a:srgbClr val="00FF00"/>
              </a:highlight>
            </a:endParaRPr>
          </a:p>
          <a:p>
            <a:pPr marL="0" indent="0">
              <a:buNone/>
            </a:pPr>
            <a:r>
              <a:rPr lang="zh-CN" altLang="en-US" sz="3200"/>
              <a:t>- Can only </a:t>
            </a:r>
            <a:r>
              <a:rPr lang="zh-CN" altLang="en-US" sz="3200" b="1" i="1"/>
              <a:t>send</a:t>
            </a:r>
            <a:r>
              <a:rPr lang="zh-CN" altLang="en-US" sz="3200"/>
              <a:t> data to the stream</a:t>
            </a:r>
            <a:endParaRPr lang="zh-CN" altLang="en-US" sz="3200"/>
          </a:p>
          <a:p>
            <a:pPr marL="0" indent="0">
              <a:buNone/>
            </a:pPr>
            <a:r>
              <a:rPr lang="zh-CN" altLang="en-US" sz="3200"/>
              <a:t>- Interact with the stream using the </a:t>
            </a:r>
            <a:r>
              <a:rPr lang="zh-CN" altLang="en-US" sz="3200">
                <a:highlight>
                  <a:srgbClr val="00FF00"/>
                </a:highlight>
              </a:rPr>
              <a:t>&lt;&lt; </a:t>
            </a:r>
            <a:r>
              <a:rPr lang="zh-CN" altLang="en-US" sz="3200"/>
              <a:t>operator</a:t>
            </a:r>
            <a:endParaRPr lang="zh-CN" altLang="en-US" sz="3200"/>
          </a:p>
          <a:p>
            <a:pPr marL="0" indent="0">
              <a:buNone/>
            </a:pPr>
            <a:r>
              <a:rPr lang="zh-CN" altLang="en-US" sz="3200"/>
              <a:t>- Converts any type into string and </a:t>
            </a:r>
            <a:r>
              <a:rPr lang="zh-CN" altLang="en-US" sz="3200" b="1" i="1"/>
              <a:t>sends</a:t>
            </a:r>
            <a:r>
              <a:rPr lang="zh-CN" altLang="en-US" sz="3200"/>
              <a:t> it to the</a:t>
            </a:r>
            <a:endParaRPr lang="zh-CN" altLang="en-US" sz="3200"/>
          </a:p>
          <a:p>
            <a:pPr marL="0" indent="0">
              <a:buNone/>
            </a:pPr>
            <a:r>
              <a:rPr lang="zh-CN" altLang="en-US" sz="3200"/>
              <a:t>stream</a:t>
            </a:r>
            <a:endParaRPr lang="zh-CN" altLang="en-US" sz="3200"/>
          </a:p>
          <a:p>
            <a:pPr marL="0" indent="0">
              <a:buNone/>
            </a:pPr>
            <a:r>
              <a:rPr lang="zh-CN" altLang="en-US" sz="3200"/>
              <a:t>- </a:t>
            </a:r>
            <a:r>
              <a:rPr lang="zh-CN" altLang="en-US" sz="3200">
                <a:highlight>
                  <a:srgbClr val="00FF00"/>
                </a:highlight>
              </a:rPr>
              <a:t>std::cout</a:t>
            </a:r>
            <a:r>
              <a:rPr lang="zh-CN" altLang="en-US" sz="3200"/>
              <a:t> is the output stream that goes to the console</a:t>
            </a:r>
            <a:endParaRPr lang="zh-CN" altLang="en-US" sz="32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Output Streams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68780" y="5360035"/>
            <a:ext cx="8077200" cy="11811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800"/>
              <a:t>- Have type</a:t>
            </a:r>
            <a:r>
              <a:rPr lang="zh-CN" altLang="en-US" sz="2800">
                <a:highlight>
                  <a:srgbClr val="00FF00"/>
                </a:highlight>
              </a:rPr>
              <a:t> std::ofstream</a:t>
            </a:r>
            <a:endParaRPr lang="zh-CN" altLang="en-US" sz="2800">
              <a:highlight>
                <a:srgbClr val="00FF00"/>
              </a:highlight>
            </a:endParaRPr>
          </a:p>
          <a:p>
            <a:pPr marL="0" indent="0">
              <a:buNone/>
            </a:pPr>
            <a:r>
              <a:rPr lang="zh-CN" altLang="en-US" sz="2800"/>
              <a:t>- Only </a:t>
            </a:r>
            <a:r>
              <a:rPr lang="zh-CN" altLang="en-US" sz="2800" b="1" i="1"/>
              <a:t>send</a:t>
            </a:r>
            <a:r>
              <a:rPr lang="zh-CN" altLang="en-US" sz="2800"/>
              <a:t> data using the </a:t>
            </a:r>
            <a:r>
              <a:rPr lang="zh-CN" altLang="en-US" sz="2800">
                <a:highlight>
                  <a:srgbClr val="00FF00"/>
                </a:highlight>
              </a:rPr>
              <a:t>&lt;&lt;</a:t>
            </a:r>
            <a:r>
              <a:rPr lang="zh-CN" altLang="en-US" sz="2800"/>
              <a:t> operator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Converts data of any type into a string and sends it</a:t>
            </a:r>
            <a:endParaRPr lang="zh-CN" altLang="en-US" sz="2800"/>
          </a:p>
          <a:p>
            <a:pPr marL="0" indent="457200">
              <a:buNone/>
            </a:pPr>
            <a:r>
              <a:rPr lang="zh-CN" altLang="en-US" sz="2800"/>
              <a:t>to the </a:t>
            </a:r>
            <a:r>
              <a:rPr lang="zh-CN" altLang="en-US" sz="2800" b="1"/>
              <a:t>file stream</a:t>
            </a:r>
            <a:endParaRPr lang="zh-CN" altLang="en-US" sz="2800" b="1"/>
          </a:p>
          <a:p>
            <a:pPr marL="0" indent="457200">
              <a:buNone/>
            </a:pPr>
            <a:r>
              <a:rPr lang="zh-CN" altLang="en-US" sz="2800"/>
              <a:t>- Must initialize your own </a:t>
            </a:r>
            <a:r>
              <a:rPr lang="zh-CN" altLang="en-US" sz="2800">
                <a:highlight>
                  <a:srgbClr val="00FF00"/>
                </a:highlight>
              </a:rPr>
              <a:t>ofstream</a:t>
            </a:r>
            <a:r>
              <a:rPr lang="zh-CN" altLang="en-US" sz="2800"/>
              <a:t> object linked to yourfile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Output File Streams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96415" y="4962525"/>
            <a:ext cx="8229600" cy="14097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3200">
                <a:highlight>
                  <a:srgbClr val="00FF00"/>
                </a:highlight>
              </a:rPr>
              <a:t>std::cout</a:t>
            </a:r>
            <a:r>
              <a:rPr lang="zh-CN" altLang="en-US" sz="3200"/>
              <a:t> is a </a:t>
            </a:r>
            <a:r>
              <a:rPr lang="zh-CN" altLang="en-US" sz="3200" i="1"/>
              <a:t>global constant</a:t>
            </a:r>
            <a:r>
              <a:rPr lang="en-US" altLang="zh-CN" sz="3200" i="1"/>
              <a:t> </a:t>
            </a:r>
            <a:r>
              <a:rPr lang="zh-CN" altLang="en-US" sz="3200" i="1"/>
              <a:t>object</a:t>
            </a:r>
            <a:r>
              <a:rPr lang="zh-CN" altLang="en-US" sz="3200"/>
              <a:t> that you get from</a:t>
            </a:r>
            <a:endParaRPr lang="zh-CN" altLang="en-US" sz="3200"/>
          </a:p>
          <a:p>
            <a:pPr marL="0" indent="0">
              <a:buNone/>
            </a:pPr>
            <a:r>
              <a:rPr lang="zh-CN" altLang="en-US" sz="3200">
                <a:highlight>
                  <a:srgbClr val="00FF00"/>
                </a:highlight>
              </a:rPr>
              <a:t>#include &lt;iostream&gt;</a:t>
            </a:r>
            <a:endParaRPr lang="zh-CN" altLang="en-US" sz="3200">
              <a:highlight>
                <a:srgbClr val="00FF00"/>
              </a:highlight>
            </a:endParaRPr>
          </a:p>
          <a:p>
            <a:pPr marL="0" indent="0">
              <a:buNone/>
            </a:pPr>
            <a:endParaRPr lang="zh-CN" altLang="en-US" sz="3200">
              <a:highlight>
                <a:srgbClr val="00FF00"/>
              </a:highlight>
            </a:endParaRPr>
          </a:p>
          <a:p>
            <a:pPr marL="0" indent="0">
              <a:buNone/>
            </a:pPr>
            <a:r>
              <a:rPr lang="zh-CN" altLang="en-US" sz="3200"/>
              <a:t>To use any other output stream,</a:t>
            </a:r>
            <a:endParaRPr lang="zh-CN" altLang="en-US" sz="3200"/>
          </a:p>
          <a:p>
            <a:pPr marL="0" indent="0">
              <a:buNone/>
            </a:pPr>
            <a:r>
              <a:rPr lang="zh-CN" altLang="en-US" sz="3200"/>
              <a:t>you must first initialize it!</a:t>
            </a:r>
            <a:endParaRPr lang="zh-CN" altLang="en-US" sz="32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algn="l">
              <a:buClrTx/>
              <a:buSzTx/>
              <a:buNone/>
            </a:pPr>
            <a:r>
              <a:rPr lang="zh-CN" altLang="en-US" sz="2800"/>
              <a:t>- What are streams?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Output streams</a:t>
            </a:r>
            <a:endParaRPr lang="zh-CN" altLang="en-US" sz="2800"/>
          </a:p>
          <a:p>
            <a:pPr marL="0" algn="l">
              <a:buClrTx/>
              <a:buSzTx/>
              <a:buNone/>
            </a:pPr>
            <a:r>
              <a:rPr lang="zh-CN" altLang="en-US" sz="3200" b="1">
                <a:solidFill>
                  <a:srgbClr val="C00000"/>
                </a:solidFill>
              </a:rPr>
              <a:t>- Input streams</a:t>
            </a:r>
            <a:endParaRPr lang="zh-CN" altLang="en-US" sz="3200" b="1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zh-CN" altLang="en-US" sz="2800"/>
              <a:t>- String streams!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Today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What does this code do?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8080" y="1487170"/>
            <a:ext cx="10020300" cy="38836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800" b="1"/>
              <a:t>- Uniform Initialization</a:t>
            </a:r>
            <a:endParaRPr lang="zh-CN" altLang="en-US" sz="2800" b="1"/>
          </a:p>
          <a:p>
            <a:pPr marL="0" indent="457200">
              <a:buNone/>
            </a:pPr>
            <a:r>
              <a:rPr lang="zh-CN" altLang="en-US" sz="2800"/>
              <a:t>- A “uniform” way to initialize variables of</a:t>
            </a:r>
            <a:r>
              <a:rPr lang="en-US" altLang="zh-CN" sz="2800"/>
              <a:t> </a:t>
            </a:r>
            <a:r>
              <a:rPr lang="zh-CN" altLang="en-US" sz="2800"/>
              <a:t>different types!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 b="1"/>
              <a:t>- References</a:t>
            </a:r>
            <a:endParaRPr lang="zh-CN" altLang="en-US" sz="2800" b="1"/>
          </a:p>
          <a:p>
            <a:pPr marL="0" indent="457200">
              <a:buNone/>
            </a:pPr>
            <a:r>
              <a:rPr lang="zh-CN" altLang="en-US" sz="2800"/>
              <a:t>- Allow us to alias variables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 b="1"/>
              <a:t>- Const</a:t>
            </a:r>
            <a:endParaRPr lang="zh-CN" altLang="en-US" sz="2800" b="1"/>
          </a:p>
          <a:p>
            <a:pPr marL="0" indent="457200">
              <a:buNone/>
            </a:pPr>
            <a:r>
              <a:rPr lang="zh-CN" altLang="en-US" sz="2800"/>
              <a:t>- Allow us to specify that a variable can’t be</a:t>
            </a:r>
            <a:r>
              <a:rPr lang="en-US" altLang="zh-CN" sz="2800"/>
              <a:t> </a:t>
            </a:r>
            <a:r>
              <a:rPr lang="zh-CN" altLang="en-US" sz="2800"/>
              <a:t>modified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Recap</a:t>
            </a: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1243385"/>
            <a:ext cx="10969200" cy="4759200"/>
          </a:xfrm>
        </p:spPr>
        <p:txBody>
          <a:bodyPr>
            <a:noAutofit/>
          </a:bodyPr>
          <a:p>
            <a:pPr marL="0" indent="0">
              <a:buNone/>
            </a:pPr>
            <a:r>
              <a:rPr lang="zh-CN" altLang="en-US" sz="2800"/>
              <a:t>● </a:t>
            </a:r>
            <a:r>
              <a:rPr lang="zh-CN" altLang="en-US" sz="2800">
                <a:highlight>
                  <a:srgbClr val="00FF00"/>
                </a:highlight>
              </a:rPr>
              <a:t>“&gt;&gt;”</a:t>
            </a:r>
            <a:r>
              <a:rPr lang="zh-CN" altLang="en-US" sz="2800"/>
              <a:t> is the </a:t>
            </a:r>
            <a:r>
              <a:rPr lang="zh-CN" altLang="en-US" sz="2800" b="1"/>
              <a:t>stream extraction operator</a:t>
            </a:r>
            <a:r>
              <a:rPr lang="zh-CN" altLang="en-US" sz="2800"/>
              <a:t> or simply</a:t>
            </a:r>
            <a:r>
              <a:rPr lang="en-US" altLang="zh-CN" sz="2800"/>
              <a:t> </a:t>
            </a:r>
            <a:r>
              <a:rPr lang="zh-CN" altLang="en-US" sz="2800"/>
              <a:t>extraction operator</a:t>
            </a:r>
            <a:endParaRPr lang="zh-CN" altLang="en-US" sz="2800"/>
          </a:p>
          <a:p>
            <a:pPr marL="0" indent="457200">
              <a:buNone/>
            </a:pPr>
            <a:r>
              <a:rPr lang="zh-CN" altLang="en-US" sz="2800"/>
              <a:t>○ Used to </a:t>
            </a:r>
            <a:r>
              <a:rPr lang="zh-CN" altLang="en-US" sz="2800" b="1"/>
              <a:t>extract data from a stream</a:t>
            </a:r>
            <a:r>
              <a:rPr lang="zh-CN" altLang="en-US" sz="2800"/>
              <a:t> and place</a:t>
            </a:r>
            <a:r>
              <a:rPr lang="en-US" altLang="zh-CN" sz="2800"/>
              <a:t> </a:t>
            </a:r>
            <a:r>
              <a:rPr lang="zh-CN" altLang="en-US" sz="2800"/>
              <a:t>it into a variable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● </a:t>
            </a:r>
            <a:r>
              <a:rPr lang="zh-CN" altLang="en-US" sz="2800">
                <a:highlight>
                  <a:srgbClr val="00FF00"/>
                </a:highlight>
              </a:rPr>
              <a:t>“&lt;&lt;”</a:t>
            </a:r>
            <a:r>
              <a:rPr lang="zh-CN" altLang="en-US" sz="2800"/>
              <a:t> is the</a:t>
            </a:r>
            <a:r>
              <a:rPr lang="zh-CN" altLang="en-US" sz="2800" b="1"/>
              <a:t> stream insertion operator </a:t>
            </a:r>
            <a:r>
              <a:rPr lang="zh-CN" altLang="en-US" sz="2800"/>
              <a:t>or insertion</a:t>
            </a:r>
            <a:r>
              <a:rPr lang="en-US" altLang="zh-CN" sz="2800"/>
              <a:t> </a:t>
            </a:r>
            <a:r>
              <a:rPr lang="zh-CN" altLang="en-US" sz="2800"/>
              <a:t>operator</a:t>
            </a:r>
            <a:endParaRPr lang="zh-CN" altLang="en-US" sz="2800"/>
          </a:p>
          <a:p>
            <a:pPr marL="0" indent="457200">
              <a:buNone/>
            </a:pPr>
            <a:r>
              <a:rPr lang="zh-CN" altLang="en-US" sz="2800"/>
              <a:t>○ Used to</a:t>
            </a:r>
            <a:r>
              <a:rPr lang="zh-CN" altLang="en-US" sz="2800" b="1"/>
              <a:t> insert data into a stream</a:t>
            </a:r>
            <a:r>
              <a:rPr lang="zh-CN" altLang="en-US" sz="2800"/>
              <a:t> usually to</a:t>
            </a:r>
            <a:r>
              <a:rPr lang="en-US" altLang="zh-CN" sz="2800"/>
              <a:t> </a:t>
            </a:r>
            <a:r>
              <a:rPr lang="zh-CN" altLang="en-US" sz="2800"/>
              <a:t>output the data to a file, console, or string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A note about nomenclature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 algn="ctr">
              <a:buNone/>
            </a:pPr>
            <a:r>
              <a:rPr lang="zh-CN" altLang="en-US" sz="4800">
                <a:highlight>
                  <a:srgbClr val="00FF00"/>
                </a:highlight>
              </a:rPr>
              <a:t>std::cin</a:t>
            </a:r>
            <a:r>
              <a:rPr lang="zh-CN" altLang="en-US" sz="4800"/>
              <a:t> is an input</a:t>
            </a:r>
            <a:endParaRPr lang="zh-CN" altLang="en-US" sz="4800"/>
          </a:p>
          <a:p>
            <a:pPr marL="0" indent="0" algn="ctr">
              <a:buNone/>
            </a:pPr>
            <a:r>
              <a:rPr lang="zh-CN" altLang="en-US" sz="4800"/>
              <a:t>stream. It has type</a:t>
            </a:r>
            <a:endParaRPr lang="zh-CN" altLang="en-US" sz="4800"/>
          </a:p>
          <a:p>
            <a:pPr marL="0" indent="0" algn="ctr">
              <a:buNone/>
            </a:pPr>
            <a:r>
              <a:rPr lang="zh-CN" altLang="en-US" sz="4800">
                <a:highlight>
                  <a:srgbClr val="00FF00"/>
                </a:highlight>
              </a:rPr>
              <a:t>std::istream</a:t>
            </a:r>
            <a:endParaRPr lang="zh-CN" altLang="en-US" sz="4800">
              <a:highlight>
                <a:srgbClr val="00FF00"/>
              </a:highlight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1049075"/>
            <a:ext cx="10969200" cy="4759200"/>
          </a:xfrm>
        </p:spPr>
        <p:txBody>
          <a:bodyPr/>
          <a:p>
            <a:pPr marL="0" indent="0">
              <a:buNone/>
            </a:pPr>
            <a:r>
              <a:rPr lang="zh-CN" altLang="en-US" sz="2800"/>
              <a:t>- Have type </a:t>
            </a:r>
            <a:r>
              <a:rPr lang="zh-CN" altLang="en-US" sz="2800">
                <a:highlight>
                  <a:srgbClr val="00FF00"/>
                </a:highlight>
              </a:rPr>
              <a:t>std::istream</a:t>
            </a:r>
            <a:endParaRPr lang="zh-CN" altLang="en-US" sz="2800">
              <a:highlight>
                <a:srgbClr val="00FF00"/>
              </a:highlight>
            </a:endParaRPr>
          </a:p>
          <a:p>
            <a:pPr marL="0" indent="0">
              <a:buNone/>
            </a:pPr>
            <a:r>
              <a:rPr lang="zh-CN" altLang="en-US" sz="2800"/>
              <a:t>- Can only </a:t>
            </a:r>
            <a:r>
              <a:rPr lang="zh-CN" altLang="en-US" sz="2800" b="1" i="1"/>
              <a:t>receive</a:t>
            </a:r>
            <a:r>
              <a:rPr lang="zh-CN" altLang="en-US" sz="2800"/>
              <a:t> strings using the &gt;&gt; operator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</a:t>
            </a:r>
            <a:r>
              <a:rPr lang="zh-CN" altLang="en-US" sz="2800" b="1" i="1"/>
              <a:t>Receives</a:t>
            </a:r>
            <a:r>
              <a:rPr lang="zh-CN" altLang="en-US" sz="2800"/>
              <a:t> a string from the stream and converts it to</a:t>
            </a:r>
            <a:r>
              <a:rPr lang="en-US" altLang="zh-CN" sz="2800"/>
              <a:t> </a:t>
            </a:r>
            <a:r>
              <a:rPr lang="zh-CN" altLang="en-US" sz="2800"/>
              <a:t>data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</a:t>
            </a:r>
            <a:r>
              <a:rPr lang="zh-CN" altLang="en-US" sz="2800">
                <a:highlight>
                  <a:srgbClr val="00FF00"/>
                </a:highlight>
              </a:rPr>
              <a:t>std::cin</a:t>
            </a:r>
            <a:r>
              <a:rPr lang="zh-CN" altLang="en-US" sz="2800"/>
              <a:t> is the input stream that gets input from the</a:t>
            </a:r>
            <a:r>
              <a:rPr lang="en-US" altLang="zh-CN" sz="2800"/>
              <a:t> </a:t>
            </a:r>
            <a:r>
              <a:rPr lang="zh-CN" altLang="en-US" sz="2800"/>
              <a:t>console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Input Streams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08505" y="4378960"/>
            <a:ext cx="8543925" cy="16097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86715" y="916940"/>
            <a:ext cx="11523980" cy="5295900"/>
          </a:xfrm>
        </p:spPr>
        <p:txBody>
          <a:bodyPr>
            <a:noAutofit/>
          </a:bodyPr>
          <a:p>
            <a:pPr marL="0" indent="0">
              <a:buNone/>
            </a:pPr>
            <a:r>
              <a:rPr lang="zh-CN" altLang="en-US" sz="2000"/>
              <a:t>- First call to </a:t>
            </a:r>
            <a:r>
              <a:rPr lang="zh-CN" altLang="en-US" sz="2000">
                <a:highlight>
                  <a:srgbClr val="00FF00"/>
                </a:highlight>
              </a:rPr>
              <a:t>std::cin &gt;&gt;</a:t>
            </a:r>
            <a:r>
              <a:rPr lang="zh-CN" altLang="en-US" sz="2000"/>
              <a:t> creates a command line</a:t>
            </a:r>
            <a:r>
              <a:rPr lang="en-US" altLang="zh-CN" sz="2000"/>
              <a:t> </a:t>
            </a:r>
            <a:r>
              <a:rPr lang="zh-CN" altLang="en-US" sz="2000"/>
              <a:t>prompt that allows the user to </a:t>
            </a:r>
            <a:r>
              <a:rPr lang="en-US" altLang="zh-CN" sz="2000"/>
              <a:t>	</a:t>
            </a:r>
            <a:r>
              <a:rPr lang="zh-CN" altLang="en-US" sz="2000"/>
              <a:t>type until they hit enter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- Each </a:t>
            </a:r>
            <a:r>
              <a:rPr lang="zh-CN" altLang="en-US" sz="2000">
                <a:highlight>
                  <a:srgbClr val="00FF00"/>
                </a:highlight>
              </a:rPr>
              <a:t>&gt;&gt;</a:t>
            </a:r>
            <a:r>
              <a:rPr lang="zh-CN" altLang="en-US" sz="2000"/>
              <a:t> ONLY reads until the next whitespace</a:t>
            </a:r>
            <a:endParaRPr lang="zh-CN" altLang="en-US" sz="2000"/>
          </a:p>
          <a:p>
            <a:pPr marL="0" indent="457200">
              <a:buNone/>
            </a:pPr>
            <a:r>
              <a:rPr lang="zh-CN" altLang="en-US" sz="2000"/>
              <a:t>- Whitespace = tab, space, newline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- Everything after the first whitespace gets saved and</a:t>
            </a:r>
            <a:r>
              <a:rPr lang="en-US" altLang="zh-CN" sz="2000"/>
              <a:t> </a:t>
            </a:r>
            <a:r>
              <a:rPr lang="zh-CN" altLang="en-US" sz="2000"/>
              <a:t>used the next time </a:t>
            </a:r>
            <a:r>
              <a:rPr lang="zh-CN" altLang="en-US" sz="2000">
                <a:highlight>
                  <a:srgbClr val="00FF00"/>
                </a:highlight>
              </a:rPr>
              <a:t>std::cin &gt;&gt; </a:t>
            </a:r>
            <a:r>
              <a:rPr lang="zh-CN" altLang="en-US" sz="2000"/>
              <a:t>is called</a:t>
            </a:r>
            <a:endParaRPr lang="zh-CN" altLang="en-US" sz="2000"/>
          </a:p>
          <a:p>
            <a:pPr marL="0" indent="457200">
              <a:buNone/>
            </a:pPr>
            <a:r>
              <a:rPr lang="zh-CN" altLang="en-US" sz="2000">
                <a:highlight>
                  <a:srgbClr val="00FFFF"/>
                </a:highlight>
              </a:rPr>
              <a:t>- The place its saved is called a buffer!</a:t>
            </a:r>
            <a:endParaRPr lang="zh-CN" altLang="en-US" sz="2000">
              <a:highlight>
                <a:srgbClr val="00FFFF"/>
              </a:highlight>
            </a:endParaRPr>
          </a:p>
          <a:p>
            <a:pPr marL="0" indent="0">
              <a:buNone/>
            </a:pPr>
            <a:r>
              <a:rPr lang="zh-CN" altLang="en-US" sz="2000"/>
              <a:t>- If there is nothing waiting in the buffer, </a:t>
            </a:r>
            <a:r>
              <a:rPr lang="zh-CN" altLang="en-US" sz="2000">
                <a:highlight>
                  <a:srgbClr val="00FF00"/>
                </a:highlight>
              </a:rPr>
              <a:t>std::cin &gt;&gt;</a:t>
            </a:r>
            <a:r>
              <a:rPr lang="en-US" altLang="zh-CN" sz="2000"/>
              <a:t> </a:t>
            </a:r>
            <a:r>
              <a:rPr lang="zh-CN" altLang="en-US" sz="2000"/>
              <a:t>creates a new command line prompt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- Whitespace is eaten; it won’t show up in output</a:t>
            </a:r>
            <a:endParaRPr lang="zh-CN" altLang="en-US" sz="20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Nitty Gritty Details: std::cin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9022715" cy="705485"/>
          </a:xfrm>
        </p:spPr>
        <p:txBody>
          <a:bodyPr>
            <a:normAutofit/>
          </a:bodyPr>
          <a:p>
            <a:r>
              <a:rPr lang="zh-CN" altLang="en-US"/>
              <a:t>Think of a std::istream as a sequence of characters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6" name="内容占位符 5"/>
          <p:cNvGraphicFramePr/>
          <p:nvPr>
            <p:ph idx="1"/>
            <p:custDataLst>
              <p:tags r:id="rId1"/>
            </p:custDataLst>
          </p:nvPr>
        </p:nvGraphicFramePr>
        <p:xfrm>
          <a:off x="571500" y="3048000"/>
          <a:ext cx="10972800" cy="1324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13246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4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2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a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b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4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\n</a:t>
                      </a:r>
                      <a:endParaRPr lang="en-US" altLang="zh-CN" sz="3200"/>
                    </a:p>
                  </a:txBody>
                  <a:tcPr anchor="ctr" anchorCtr="0"/>
                </a:tc>
              </a:tr>
            </a:tbl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571500" y="4695825"/>
            <a:ext cx="1628140" cy="1791970"/>
            <a:chOff x="900" y="7395"/>
            <a:chExt cx="2564" cy="2822"/>
          </a:xfrm>
        </p:grpSpPr>
        <p:cxnSp>
          <p:nvCxnSpPr>
            <p:cNvPr id="7" name="直接箭头连接符 6"/>
            <p:cNvCxnSpPr/>
            <p:nvPr/>
          </p:nvCxnSpPr>
          <p:spPr>
            <a:xfrm flipH="1" flipV="1">
              <a:off x="2101" y="7395"/>
              <a:ext cx="31" cy="1805"/>
            </a:xfrm>
            <a:prstGeom prst="straightConnector1">
              <a:avLst/>
            </a:prstGeom>
            <a:ln w="12382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900" y="9493"/>
              <a:ext cx="256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400" b="1">
                  <a:solidFill>
                    <a:srgbClr val="FF0000"/>
                  </a:solidFill>
                </a:rPr>
                <a:t>position</a:t>
              </a:r>
              <a:endParaRPr lang="en-US" altLang="zh-CN" sz="2400" b="1">
                <a:solidFill>
                  <a:srgbClr val="FF0000"/>
                </a:solidFill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956685" y="4702175"/>
            <a:ext cx="4622800" cy="154114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9022715" cy="705485"/>
          </a:xfrm>
        </p:spPr>
        <p:txBody>
          <a:bodyPr>
            <a:normAutofit/>
          </a:bodyPr>
          <a:p>
            <a:r>
              <a:rPr lang="zh-CN" altLang="en-US"/>
              <a:t>Think of a std::istream as a sequence of characters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6" name="内容占位符 5"/>
          <p:cNvGraphicFramePr/>
          <p:nvPr>
            <p:ph idx="1"/>
            <p:custDataLst>
              <p:tags r:id="rId1"/>
            </p:custDataLst>
          </p:nvPr>
        </p:nvGraphicFramePr>
        <p:xfrm>
          <a:off x="571500" y="3048000"/>
          <a:ext cx="10972800" cy="1324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13246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4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2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a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b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4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\n</a:t>
                      </a:r>
                      <a:endParaRPr lang="en-US" altLang="zh-CN" sz="3200"/>
                    </a:p>
                  </a:txBody>
                  <a:tcPr anchor="ctr" anchorCtr="0"/>
                </a:tc>
              </a:tr>
            </a:tbl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2587625" y="4695825"/>
            <a:ext cx="1628140" cy="1791970"/>
            <a:chOff x="900" y="7395"/>
            <a:chExt cx="2564" cy="2822"/>
          </a:xfrm>
        </p:grpSpPr>
        <p:cxnSp>
          <p:nvCxnSpPr>
            <p:cNvPr id="7" name="直接箭头连接符 6"/>
            <p:cNvCxnSpPr/>
            <p:nvPr/>
          </p:nvCxnSpPr>
          <p:spPr>
            <a:xfrm flipH="1" flipV="1">
              <a:off x="2101" y="7395"/>
              <a:ext cx="31" cy="1805"/>
            </a:xfrm>
            <a:prstGeom prst="straightConnector1">
              <a:avLst/>
            </a:prstGeom>
            <a:ln w="12382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900" y="9493"/>
              <a:ext cx="256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400" b="1">
                  <a:solidFill>
                    <a:srgbClr val="FF0000"/>
                  </a:solidFill>
                </a:rPr>
                <a:t>position</a:t>
              </a:r>
              <a:endParaRPr lang="en-US" altLang="zh-CN" sz="2400" b="1">
                <a:solidFill>
                  <a:srgbClr val="FF0000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056505" y="4755515"/>
            <a:ext cx="4445635" cy="14027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9022715" cy="705485"/>
          </a:xfrm>
        </p:spPr>
        <p:txBody>
          <a:bodyPr>
            <a:normAutofit/>
          </a:bodyPr>
          <a:p>
            <a:r>
              <a:rPr lang="zh-CN" altLang="en-US"/>
              <a:t>Think of a std::istream as a sequence of characters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6" name="内容占位符 5"/>
          <p:cNvGraphicFramePr/>
          <p:nvPr>
            <p:ph idx="1"/>
            <p:custDataLst>
              <p:tags r:id="rId1"/>
            </p:custDataLst>
          </p:nvPr>
        </p:nvGraphicFramePr>
        <p:xfrm>
          <a:off x="571500" y="3048000"/>
          <a:ext cx="10972800" cy="1324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13246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4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2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a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b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4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\n</a:t>
                      </a:r>
                      <a:endParaRPr lang="en-US" altLang="zh-CN" sz="3200"/>
                    </a:p>
                  </a:txBody>
                  <a:tcPr anchor="ctr" anchorCtr="0"/>
                </a:tc>
              </a:tr>
            </a:tbl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3975100" y="4695825"/>
            <a:ext cx="1628140" cy="1791970"/>
            <a:chOff x="900" y="7395"/>
            <a:chExt cx="2564" cy="2822"/>
          </a:xfrm>
        </p:grpSpPr>
        <p:cxnSp>
          <p:nvCxnSpPr>
            <p:cNvPr id="7" name="直接箭头连接符 6"/>
            <p:cNvCxnSpPr/>
            <p:nvPr/>
          </p:nvCxnSpPr>
          <p:spPr>
            <a:xfrm flipH="1" flipV="1">
              <a:off x="2101" y="7395"/>
              <a:ext cx="31" cy="1805"/>
            </a:xfrm>
            <a:prstGeom prst="straightConnector1">
              <a:avLst/>
            </a:prstGeom>
            <a:ln w="12382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900" y="9493"/>
              <a:ext cx="256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400" b="1">
                  <a:solidFill>
                    <a:srgbClr val="FF0000"/>
                  </a:solidFill>
                </a:rPr>
                <a:t>position</a:t>
              </a:r>
              <a:endParaRPr lang="en-US" altLang="zh-CN" sz="2400" b="1">
                <a:solidFill>
                  <a:srgbClr val="FF0000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869430" y="4780280"/>
            <a:ext cx="4445635" cy="14027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9022715" cy="705485"/>
          </a:xfrm>
        </p:spPr>
        <p:txBody>
          <a:bodyPr>
            <a:normAutofit/>
          </a:bodyPr>
          <a:p>
            <a:r>
              <a:rPr lang="zh-CN" altLang="en-US"/>
              <a:t>Think of a std::istream as a sequence of characters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6" name="内容占位符 5"/>
          <p:cNvGraphicFramePr/>
          <p:nvPr>
            <p:ph idx="1"/>
            <p:custDataLst>
              <p:tags r:id="rId1"/>
            </p:custDataLst>
          </p:nvPr>
        </p:nvGraphicFramePr>
        <p:xfrm>
          <a:off x="571500" y="3048000"/>
          <a:ext cx="10972800" cy="1324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13246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4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2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a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b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4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\n</a:t>
                      </a:r>
                      <a:endParaRPr lang="en-US" altLang="zh-CN" sz="3200"/>
                    </a:p>
                  </a:txBody>
                  <a:tcPr anchor="ctr" anchorCtr="0"/>
                </a:tc>
              </a:tr>
            </a:tbl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6731635" y="4695825"/>
            <a:ext cx="1628140" cy="1791970"/>
            <a:chOff x="900" y="7395"/>
            <a:chExt cx="2564" cy="2822"/>
          </a:xfrm>
        </p:grpSpPr>
        <p:cxnSp>
          <p:nvCxnSpPr>
            <p:cNvPr id="7" name="直接箭头连接符 6"/>
            <p:cNvCxnSpPr/>
            <p:nvPr/>
          </p:nvCxnSpPr>
          <p:spPr>
            <a:xfrm flipH="1" flipV="1">
              <a:off x="2101" y="7395"/>
              <a:ext cx="31" cy="1805"/>
            </a:xfrm>
            <a:prstGeom prst="straightConnector1">
              <a:avLst/>
            </a:prstGeom>
            <a:ln w="12382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900" y="9493"/>
              <a:ext cx="256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400" b="1">
                  <a:solidFill>
                    <a:srgbClr val="FF0000"/>
                  </a:solidFill>
                </a:rPr>
                <a:t>position</a:t>
              </a:r>
              <a:endParaRPr lang="en-US" altLang="zh-CN" sz="2400" b="1">
                <a:solidFill>
                  <a:srgbClr val="FF0000"/>
                </a:solidFill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16355" y="4846955"/>
            <a:ext cx="3933825" cy="11811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9022715" cy="705485"/>
          </a:xfrm>
        </p:spPr>
        <p:txBody>
          <a:bodyPr>
            <a:normAutofit/>
          </a:bodyPr>
          <a:p>
            <a:r>
              <a:rPr lang="zh-CN" altLang="en-US"/>
              <a:t>Think of a std::istream as a sequence of characters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6" name="内容占位符 5"/>
          <p:cNvGraphicFramePr/>
          <p:nvPr>
            <p:ph idx="1"/>
            <p:custDataLst>
              <p:tags r:id="rId1"/>
            </p:custDataLst>
          </p:nvPr>
        </p:nvGraphicFramePr>
        <p:xfrm>
          <a:off x="571500" y="3048000"/>
          <a:ext cx="10972800" cy="1324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13246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4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2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a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b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4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\n</a:t>
                      </a:r>
                      <a:endParaRPr lang="en-US" altLang="zh-CN" sz="3200"/>
                    </a:p>
                  </a:txBody>
                  <a:tcPr anchor="ctr" anchorCtr="0"/>
                </a:tc>
              </a:tr>
            </a:tbl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8063865" y="4695825"/>
            <a:ext cx="1628140" cy="1791970"/>
            <a:chOff x="900" y="7395"/>
            <a:chExt cx="2564" cy="2822"/>
          </a:xfrm>
        </p:grpSpPr>
        <p:cxnSp>
          <p:nvCxnSpPr>
            <p:cNvPr id="7" name="直接箭头连接符 6"/>
            <p:cNvCxnSpPr/>
            <p:nvPr/>
          </p:nvCxnSpPr>
          <p:spPr>
            <a:xfrm flipH="1" flipV="1">
              <a:off x="2101" y="7395"/>
              <a:ext cx="31" cy="1805"/>
            </a:xfrm>
            <a:prstGeom prst="straightConnector1">
              <a:avLst/>
            </a:prstGeom>
            <a:ln w="12382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900" y="9493"/>
              <a:ext cx="256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400" b="1">
                  <a:solidFill>
                    <a:srgbClr val="FF0000"/>
                  </a:solidFill>
                </a:rPr>
                <a:t>position</a:t>
              </a:r>
              <a:endParaRPr lang="en-US" altLang="zh-CN" sz="2400" b="1">
                <a:solidFill>
                  <a:srgbClr val="FF0000"/>
                </a:solidFill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16355" y="4846955"/>
            <a:ext cx="3933825" cy="11811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9022715" cy="705485"/>
          </a:xfrm>
        </p:spPr>
        <p:txBody>
          <a:bodyPr>
            <a:normAutofit/>
          </a:bodyPr>
          <a:p>
            <a:r>
              <a:rPr lang="zh-CN" altLang="en-US"/>
              <a:t>Think of a std::istream as a sequence of characters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6" name="内容占位符 5"/>
          <p:cNvGraphicFramePr/>
          <p:nvPr>
            <p:ph idx="1"/>
            <p:custDataLst>
              <p:tags r:id="rId1"/>
            </p:custDataLst>
          </p:nvPr>
        </p:nvGraphicFramePr>
        <p:xfrm>
          <a:off x="571500" y="3048000"/>
          <a:ext cx="10972800" cy="1324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13246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4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2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a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b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4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\n</a:t>
                      </a:r>
                      <a:endParaRPr lang="en-US" altLang="zh-CN" sz="3200"/>
                    </a:p>
                  </a:txBody>
                  <a:tcPr anchor="ctr" anchorCtr="0"/>
                </a:tc>
              </a:tr>
            </a:tbl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10781665" y="4577715"/>
            <a:ext cx="1628140" cy="1791970"/>
            <a:chOff x="900" y="7395"/>
            <a:chExt cx="2564" cy="2822"/>
          </a:xfrm>
        </p:grpSpPr>
        <p:cxnSp>
          <p:nvCxnSpPr>
            <p:cNvPr id="7" name="直接箭头连接符 6"/>
            <p:cNvCxnSpPr/>
            <p:nvPr/>
          </p:nvCxnSpPr>
          <p:spPr>
            <a:xfrm flipH="1" flipV="1">
              <a:off x="2101" y="7395"/>
              <a:ext cx="31" cy="1805"/>
            </a:xfrm>
            <a:prstGeom prst="straightConnector1">
              <a:avLst/>
            </a:prstGeom>
            <a:ln w="12382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900" y="9493"/>
              <a:ext cx="256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400" b="1">
                  <a:solidFill>
                    <a:srgbClr val="FF0000"/>
                  </a:solidFill>
                </a:rPr>
                <a:t>position</a:t>
              </a:r>
              <a:endParaRPr lang="en-US" altLang="zh-CN" sz="2400" b="1">
                <a:solidFill>
                  <a:srgbClr val="FF0000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307590" y="4821555"/>
            <a:ext cx="3838575" cy="120967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algn="l">
              <a:buClrTx/>
              <a:buSzTx/>
              <a:buNone/>
            </a:pPr>
            <a:r>
              <a:rPr lang="zh-CN" altLang="en-US" sz="3200" b="1">
                <a:solidFill>
                  <a:srgbClr val="C00000"/>
                </a:solidFill>
              </a:rPr>
              <a:t>- What are streams?</a:t>
            </a:r>
            <a:endParaRPr lang="zh-CN" altLang="en-US" sz="3200" b="1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zh-CN" altLang="en-US" sz="2800"/>
              <a:t>- Output streams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Input streams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String streams!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Today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Input Streams: When things go wrong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65250" y="1738630"/>
            <a:ext cx="10146665" cy="39541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10116820" cy="705485"/>
          </a:xfrm>
        </p:spPr>
        <p:txBody>
          <a:bodyPr>
            <a:normAutofit/>
          </a:bodyPr>
          <a:p>
            <a:r>
              <a:rPr lang="zh-CN" altLang="en-US"/>
              <a:t>Think of a std::istream as a sequence of characters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-171450" y="4207510"/>
            <a:ext cx="1628140" cy="1791970"/>
            <a:chOff x="900" y="7395"/>
            <a:chExt cx="2564" cy="2822"/>
          </a:xfrm>
        </p:grpSpPr>
        <p:cxnSp>
          <p:nvCxnSpPr>
            <p:cNvPr id="7" name="直接箭头连接符 6"/>
            <p:cNvCxnSpPr/>
            <p:nvPr>
              <p:custDataLst>
                <p:tags r:id="rId1"/>
              </p:custDataLst>
            </p:nvPr>
          </p:nvCxnSpPr>
          <p:spPr>
            <a:xfrm flipH="1" flipV="1">
              <a:off x="2101" y="7395"/>
              <a:ext cx="31" cy="1805"/>
            </a:xfrm>
            <a:prstGeom prst="straightConnector1">
              <a:avLst/>
            </a:prstGeom>
            <a:ln w="12382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>
              <p:custDataLst>
                <p:tags r:id="rId2"/>
              </p:custDataLst>
            </p:nvPr>
          </p:nvSpPr>
          <p:spPr>
            <a:xfrm>
              <a:off x="900" y="9493"/>
              <a:ext cx="256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400" b="1">
                  <a:solidFill>
                    <a:srgbClr val="FF0000"/>
                  </a:solidFill>
                </a:rPr>
                <a:t>position</a:t>
              </a:r>
              <a:endParaRPr lang="en-US" altLang="zh-CN" sz="2400" b="1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10" name="表格 9"/>
          <p:cNvGraphicFramePr/>
          <p:nvPr>
            <p:custDataLst>
              <p:tags r:id="rId3"/>
            </p:custDataLst>
          </p:nvPr>
        </p:nvGraphicFramePr>
        <p:xfrm>
          <a:off x="591185" y="2683510"/>
          <a:ext cx="11087100" cy="1212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</a:tblGrid>
              <a:tr h="1212850"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b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l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a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h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endParaRPr lang="zh-CN" altLang="en-US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b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l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a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h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\n</a:t>
                      </a:r>
                      <a:endParaRPr lang="en-US" altLang="zh-CN" sz="4000"/>
                    </a:p>
                  </a:txBody>
                  <a:tcPr anchor="ctr" anchorCtr="0"/>
                </a:tc>
              </a:tr>
            </a:tbl>
          </a:graphicData>
        </a:graphic>
      </p:graphicFrame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179445" y="4207510"/>
            <a:ext cx="6266180" cy="179260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10116820" cy="705485"/>
          </a:xfrm>
        </p:spPr>
        <p:txBody>
          <a:bodyPr>
            <a:normAutofit/>
          </a:bodyPr>
          <a:p>
            <a:r>
              <a:rPr lang="zh-CN" altLang="en-US"/>
              <a:t>Think of a std::istream as a sequence of characters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4250690" y="4579620"/>
            <a:ext cx="1628140" cy="1791970"/>
            <a:chOff x="900" y="7395"/>
            <a:chExt cx="2564" cy="2822"/>
          </a:xfrm>
        </p:grpSpPr>
        <p:cxnSp>
          <p:nvCxnSpPr>
            <p:cNvPr id="7" name="直接箭头连接符 6"/>
            <p:cNvCxnSpPr/>
            <p:nvPr>
              <p:custDataLst>
                <p:tags r:id="rId1"/>
              </p:custDataLst>
            </p:nvPr>
          </p:nvCxnSpPr>
          <p:spPr>
            <a:xfrm flipH="1" flipV="1">
              <a:off x="2101" y="7395"/>
              <a:ext cx="31" cy="1805"/>
            </a:xfrm>
            <a:prstGeom prst="straightConnector1">
              <a:avLst/>
            </a:prstGeom>
            <a:ln w="12382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>
              <p:custDataLst>
                <p:tags r:id="rId2"/>
              </p:custDataLst>
            </p:nvPr>
          </p:nvSpPr>
          <p:spPr>
            <a:xfrm>
              <a:off x="900" y="9493"/>
              <a:ext cx="256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400" b="1">
                  <a:solidFill>
                    <a:srgbClr val="FF0000"/>
                  </a:solidFill>
                </a:rPr>
                <a:t>position</a:t>
              </a:r>
              <a:endParaRPr lang="en-US" altLang="zh-CN" sz="2400" b="1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10" name="表格 9"/>
          <p:cNvGraphicFramePr/>
          <p:nvPr>
            <p:custDataLst>
              <p:tags r:id="rId3"/>
            </p:custDataLst>
          </p:nvPr>
        </p:nvGraphicFramePr>
        <p:xfrm>
          <a:off x="591185" y="3180715"/>
          <a:ext cx="11087100" cy="1212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</a:tblGrid>
              <a:tr h="1212850"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b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l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a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h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endParaRPr lang="zh-CN" altLang="en-US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b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l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a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h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\n</a:t>
                      </a:r>
                      <a:endParaRPr lang="en-US" altLang="zh-CN" sz="4000"/>
                    </a:p>
                  </a:txBody>
                  <a:tcPr anchor="ctr" anchorCtr="0"/>
                </a:tc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108190" y="4954905"/>
            <a:ext cx="3857625" cy="9429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10116820" cy="705485"/>
          </a:xfrm>
        </p:spPr>
        <p:txBody>
          <a:bodyPr>
            <a:normAutofit/>
          </a:bodyPr>
          <a:p>
            <a:r>
              <a:rPr lang="zh-CN" altLang="en-US"/>
              <a:t>Think of a std::istream as a sequence of characters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5323205" y="4579620"/>
            <a:ext cx="1628140" cy="1791970"/>
            <a:chOff x="900" y="7395"/>
            <a:chExt cx="2564" cy="2822"/>
          </a:xfrm>
        </p:grpSpPr>
        <p:cxnSp>
          <p:nvCxnSpPr>
            <p:cNvPr id="7" name="直接箭头连接符 6"/>
            <p:cNvCxnSpPr/>
            <p:nvPr>
              <p:custDataLst>
                <p:tags r:id="rId1"/>
              </p:custDataLst>
            </p:nvPr>
          </p:nvCxnSpPr>
          <p:spPr>
            <a:xfrm flipH="1" flipV="1">
              <a:off x="2101" y="7395"/>
              <a:ext cx="31" cy="1805"/>
            </a:xfrm>
            <a:prstGeom prst="straightConnector1">
              <a:avLst/>
            </a:prstGeom>
            <a:ln w="12382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>
              <p:custDataLst>
                <p:tags r:id="rId2"/>
              </p:custDataLst>
            </p:nvPr>
          </p:nvSpPr>
          <p:spPr>
            <a:xfrm>
              <a:off x="900" y="9493"/>
              <a:ext cx="256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400" b="1">
                  <a:solidFill>
                    <a:srgbClr val="FF0000"/>
                  </a:solidFill>
                </a:rPr>
                <a:t>position</a:t>
              </a:r>
              <a:endParaRPr lang="en-US" altLang="zh-CN" sz="2400" b="1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10" name="表格 9"/>
          <p:cNvGraphicFramePr/>
          <p:nvPr>
            <p:custDataLst>
              <p:tags r:id="rId3"/>
            </p:custDataLst>
          </p:nvPr>
        </p:nvGraphicFramePr>
        <p:xfrm>
          <a:off x="591185" y="3180715"/>
          <a:ext cx="11087100" cy="1212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</a:tblGrid>
              <a:tr h="1212850"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b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l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a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h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endParaRPr lang="zh-CN" altLang="en-US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b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l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a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h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\n</a:t>
                      </a:r>
                      <a:endParaRPr lang="en-US" altLang="zh-CN" sz="4000"/>
                    </a:p>
                  </a:txBody>
                  <a:tcPr anchor="ctr" anchorCtr="0"/>
                </a:tc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81375" y="1857375"/>
            <a:ext cx="3838575" cy="10477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10116820" cy="705485"/>
          </a:xfrm>
        </p:spPr>
        <p:txBody>
          <a:bodyPr>
            <a:normAutofit/>
          </a:bodyPr>
          <a:p>
            <a:r>
              <a:rPr lang="zh-CN" altLang="en-US"/>
              <a:t>Think of a std::istream as a sequence of characters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6457315" y="4669155"/>
            <a:ext cx="1628140" cy="1791970"/>
            <a:chOff x="900" y="7395"/>
            <a:chExt cx="2564" cy="2822"/>
          </a:xfrm>
        </p:grpSpPr>
        <p:cxnSp>
          <p:nvCxnSpPr>
            <p:cNvPr id="7" name="直接箭头连接符 6"/>
            <p:cNvCxnSpPr/>
            <p:nvPr>
              <p:custDataLst>
                <p:tags r:id="rId1"/>
              </p:custDataLst>
            </p:nvPr>
          </p:nvCxnSpPr>
          <p:spPr>
            <a:xfrm flipH="1" flipV="1">
              <a:off x="2101" y="7395"/>
              <a:ext cx="31" cy="1805"/>
            </a:xfrm>
            <a:prstGeom prst="straightConnector1">
              <a:avLst/>
            </a:prstGeom>
            <a:ln w="12382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>
              <p:custDataLst>
                <p:tags r:id="rId2"/>
              </p:custDataLst>
            </p:nvPr>
          </p:nvSpPr>
          <p:spPr>
            <a:xfrm>
              <a:off x="900" y="9493"/>
              <a:ext cx="256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400" b="1">
                  <a:solidFill>
                    <a:srgbClr val="FF0000"/>
                  </a:solidFill>
                </a:rPr>
                <a:t>position</a:t>
              </a:r>
              <a:endParaRPr lang="en-US" altLang="zh-CN" sz="2400" b="1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10" name="表格 9"/>
          <p:cNvGraphicFramePr/>
          <p:nvPr>
            <p:custDataLst>
              <p:tags r:id="rId3"/>
            </p:custDataLst>
          </p:nvPr>
        </p:nvGraphicFramePr>
        <p:xfrm>
          <a:off x="591185" y="3180715"/>
          <a:ext cx="11087100" cy="1212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</a:tblGrid>
              <a:tr h="1212850"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b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l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a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h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endParaRPr lang="zh-CN" altLang="en-US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b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l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a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h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\n</a:t>
                      </a:r>
                      <a:endParaRPr lang="en-US" altLang="zh-CN" sz="4000"/>
                    </a:p>
                  </a:txBody>
                  <a:tcPr anchor="ctr" anchorCtr="0"/>
                </a:tc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420110" y="1838325"/>
            <a:ext cx="3819525" cy="10668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10116820" cy="705485"/>
          </a:xfrm>
        </p:spPr>
        <p:txBody>
          <a:bodyPr>
            <a:normAutofit/>
          </a:bodyPr>
          <a:p>
            <a:r>
              <a:rPr lang="zh-CN" altLang="en-US"/>
              <a:t>Think of a std::istream as a sequence of characters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6457315" y="4669155"/>
            <a:ext cx="1628140" cy="1791970"/>
            <a:chOff x="900" y="7395"/>
            <a:chExt cx="2564" cy="2822"/>
          </a:xfrm>
        </p:grpSpPr>
        <p:cxnSp>
          <p:nvCxnSpPr>
            <p:cNvPr id="7" name="直接箭头连接符 6"/>
            <p:cNvCxnSpPr/>
            <p:nvPr>
              <p:custDataLst>
                <p:tags r:id="rId1"/>
              </p:custDataLst>
            </p:nvPr>
          </p:nvCxnSpPr>
          <p:spPr>
            <a:xfrm flipH="1" flipV="1">
              <a:off x="2101" y="7395"/>
              <a:ext cx="31" cy="1805"/>
            </a:xfrm>
            <a:prstGeom prst="straightConnector1">
              <a:avLst/>
            </a:prstGeom>
            <a:ln w="12382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>
              <p:custDataLst>
                <p:tags r:id="rId2"/>
              </p:custDataLst>
            </p:nvPr>
          </p:nvSpPr>
          <p:spPr>
            <a:xfrm>
              <a:off x="900" y="9493"/>
              <a:ext cx="256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400" b="1">
                  <a:solidFill>
                    <a:srgbClr val="FF0000"/>
                  </a:solidFill>
                </a:rPr>
                <a:t>position</a:t>
              </a:r>
              <a:endParaRPr lang="en-US" altLang="zh-CN" sz="2400" b="1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10" name="表格 9"/>
          <p:cNvGraphicFramePr/>
          <p:nvPr>
            <p:custDataLst>
              <p:tags r:id="rId3"/>
            </p:custDataLst>
          </p:nvPr>
        </p:nvGraphicFramePr>
        <p:xfrm>
          <a:off x="591185" y="3180715"/>
          <a:ext cx="11087100" cy="1212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</a:tblGrid>
              <a:tr h="1212850"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b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l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a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h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endParaRPr lang="zh-CN" altLang="en-US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b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l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a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h</a:t>
                      </a:r>
                      <a:endParaRPr lang="en-US" altLang="zh-CN" sz="4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\n</a:t>
                      </a:r>
                      <a:endParaRPr lang="en-US" altLang="zh-CN" sz="4000"/>
                    </a:p>
                  </a:txBody>
                  <a:tcPr anchor="ctr" anchorCtr="0"/>
                </a:tc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420110" y="1838325"/>
            <a:ext cx="3819525" cy="10668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789670" y="4944745"/>
            <a:ext cx="2542540" cy="133540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 rot="19620000">
            <a:off x="7965440" y="3117215"/>
            <a:ext cx="2539365" cy="8978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p>
            <a:pPr algn="ctr"/>
            <a:r>
              <a:rPr lang="en-US" altLang="zh-CN" sz="6000" b="1">
                <a:solidFill>
                  <a:srgbClr val="FF0000"/>
                </a:solidFill>
              </a:rPr>
              <a:t>FAIL</a:t>
            </a:r>
            <a:endParaRPr lang="en-US" altLang="zh-CN" sz="6000" b="1">
              <a:solidFill>
                <a:srgbClr val="FF0000"/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Input Streams: When things go wrong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75410" y="2013585"/>
            <a:ext cx="9760585" cy="37922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Input Streams: When things go wrong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10690" y="2197735"/>
            <a:ext cx="8763000" cy="33432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Input Streams: When things go wrong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99845" y="1837690"/>
            <a:ext cx="9715500" cy="35712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8785225" cy="705485"/>
          </a:xfrm>
        </p:spPr>
        <p:txBody>
          <a:bodyPr>
            <a:normAutofit/>
          </a:bodyPr>
          <a:p>
            <a:r>
              <a:rPr lang="zh-CN" altLang="en-US"/>
              <a:t>Think of a std::istream as a sequence of characters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6" name="内容占位符 5"/>
          <p:cNvGraphicFramePr/>
          <p:nvPr>
            <p:ph idx="1"/>
            <p:custDataLst>
              <p:tags r:id="rId1"/>
            </p:custDataLst>
          </p:nvPr>
        </p:nvGraphicFramePr>
        <p:xfrm>
          <a:off x="608330" y="1490345"/>
          <a:ext cx="10969625" cy="1453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3925"/>
                <a:gridCol w="2193925"/>
                <a:gridCol w="2193925"/>
                <a:gridCol w="2193925"/>
                <a:gridCol w="2193925"/>
              </a:tblGrid>
              <a:tr h="14535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2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.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1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7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\n</a:t>
                      </a:r>
                      <a:endParaRPr lang="en-US" altLang="zh-CN" sz="3200"/>
                    </a:p>
                  </a:txBody>
                  <a:tcPr anchor="ctr" anchorCtr="0"/>
                </a:tc>
              </a:tr>
            </a:tbl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635" y="3429000"/>
            <a:ext cx="1628140" cy="1791970"/>
            <a:chOff x="900" y="7395"/>
            <a:chExt cx="2564" cy="2822"/>
          </a:xfrm>
        </p:grpSpPr>
        <p:cxnSp>
          <p:nvCxnSpPr>
            <p:cNvPr id="7" name="直接箭头连接符 6"/>
            <p:cNvCxnSpPr/>
            <p:nvPr>
              <p:custDataLst>
                <p:tags r:id="rId2"/>
              </p:custDataLst>
            </p:nvPr>
          </p:nvCxnSpPr>
          <p:spPr>
            <a:xfrm flipH="1" flipV="1">
              <a:off x="2101" y="7395"/>
              <a:ext cx="31" cy="1805"/>
            </a:xfrm>
            <a:prstGeom prst="straightConnector1">
              <a:avLst/>
            </a:prstGeom>
            <a:ln w="12382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>
              <p:custDataLst>
                <p:tags r:id="rId3"/>
              </p:custDataLst>
            </p:nvPr>
          </p:nvSpPr>
          <p:spPr>
            <a:xfrm>
              <a:off x="900" y="9493"/>
              <a:ext cx="256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400" b="1">
                  <a:solidFill>
                    <a:srgbClr val="FF0000"/>
                  </a:solidFill>
                </a:rPr>
                <a:t>position</a:t>
              </a:r>
              <a:endParaRPr lang="en-US" altLang="zh-CN" sz="2400" b="1">
                <a:solidFill>
                  <a:srgbClr val="FF0000"/>
                </a:solidFill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409315" y="3983355"/>
            <a:ext cx="3912235" cy="126809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73735" y="2117725"/>
            <a:ext cx="10968990" cy="2299970"/>
          </a:xfrm>
        </p:spPr>
        <p:txBody>
          <a:bodyPr>
            <a:noAutofit/>
          </a:bodyPr>
          <a:p>
            <a:pPr marL="0" indent="0" algn="l">
              <a:buNone/>
            </a:pPr>
            <a:r>
              <a:rPr sz="3200" b="1"/>
              <a:t>stream</a:t>
            </a:r>
            <a:r>
              <a:rPr sz="3200"/>
              <a:t>: an abstraction for</a:t>
            </a:r>
            <a:r>
              <a:rPr lang="en-US" sz="3200"/>
              <a:t> </a:t>
            </a:r>
            <a:r>
              <a:rPr sz="3200"/>
              <a:t>input/output. Streams</a:t>
            </a:r>
            <a:r>
              <a:rPr lang="en-US" sz="3200"/>
              <a:t> </a:t>
            </a:r>
            <a:r>
              <a:rPr sz="3200"/>
              <a:t>convert between </a:t>
            </a:r>
            <a:r>
              <a:rPr sz="3200" i="1"/>
              <a:t>data </a:t>
            </a:r>
            <a:r>
              <a:rPr sz="3200"/>
              <a:t>and</a:t>
            </a:r>
            <a:r>
              <a:rPr lang="en-US" sz="3200"/>
              <a:t> </a:t>
            </a:r>
            <a:r>
              <a:rPr sz="3200"/>
              <a:t>the </a:t>
            </a:r>
            <a:r>
              <a:rPr sz="3200" i="1"/>
              <a:t>string representation</a:t>
            </a:r>
            <a:endParaRPr sz="3200" i="1"/>
          </a:p>
          <a:p>
            <a:pPr marL="0" indent="0" algn="l">
              <a:buNone/>
            </a:pPr>
            <a:r>
              <a:rPr sz="3200" i="1"/>
              <a:t>of data.</a:t>
            </a:r>
            <a:endParaRPr sz="3200" i="1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Definition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Think of a std::istream as a sequence of characters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6" name="内容占位符 5"/>
          <p:cNvGraphicFramePr/>
          <p:nvPr>
            <p:ph idx="1"/>
            <p:custDataLst>
              <p:tags r:id="rId1"/>
            </p:custDataLst>
          </p:nvPr>
        </p:nvGraphicFramePr>
        <p:xfrm>
          <a:off x="608400" y="1490400"/>
          <a:ext cx="10969625" cy="1453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3925"/>
                <a:gridCol w="2193925"/>
                <a:gridCol w="2193925"/>
                <a:gridCol w="2193925"/>
                <a:gridCol w="2193925"/>
              </a:tblGrid>
              <a:tr h="14535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2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.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1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7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\n</a:t>
                      </a:r>
                      <a:endParaRPr lang="en-US" altLang="zh-CN" sz="3200"/>
                    </a:p>
                  </a:txBody>
                  <a:tcPr anchor="ctr" anchorCtr="0"/>
                </a:tc>
              </a:tr>
            </a:tbl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2017395" y="3262630"/>
            <a:ext cx="1628140" cy="1791970"/>
            <a:chOff x="900" y="7395"/>
            <a:chExt cx="2564" cy="2822"/>
          </a:xfrm>
        </p:grpSpPr>
        <p:cxnSp>
          <p:nvCxnSpPr>
            <p:cNvPr id="7" name="直接箭头连接符 6"/>
            <p:cNvCxnSpPr/>
            <p:nvPr>
              <p:custDataLst>
                <p:tags r:id="rId2"/>
              </p:custDataLst>
            </p:nvPr>
          </p:nvCxnSpPr>
          <p:spPr>
            <a:xfrm flipH="1" flipV="1">
              <a:off x="2101" y="7395"/>
              <a:ext cx="31" cy="1805"/>
            </a:xfrm>
            <a:prstGeom prst="straightConnector1">
              <a:avLst/>
            </a:prstGeom>
            <a:ln w="12382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>
              <p:custDataLst>
                <p:tags r:id="rId3"/>
              </p:custDataLst>
            </p:nvPr>
          </p:nvSpPr>
          <p:spPr>
            <a:xfrm>
              <a:off x="900" y="9493"/>
              <a:ext cx="256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400" b="1">
                  <a:solidFill>
                    <a:srgbClr val="FF0000"/>
                  </a:solidFill>
                </a:rPr>
                <a:t>position</a:t>
              </a:r>
              <a:endParaRPr lang="en-US" altLang="zh-CN" sz="2400" b="1">
                <a:solidFill>
                  <a:srgbClr val="FF0000"/>
                </a:solidFill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497705" y="4052570"/>
            <a:ext cx="4010025" cy="12477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8451850" cy="705485"/>
          </a:xfrm>
        </p:spPr>
        <p:txBody>
          <a:bodyPr>
            <a:normAutofit fontScale="90000"/>
          </a:bodyPr>
          <a:p>
            <a:r>
              <a:rPr lang="zh-CN" altLang="en-US"/>
              <a:t>Think of a std::istream as a sequence of characters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608400" y="1490400"/>
          <a:ext cx="10969625" cy="1453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3925"/>
                <a:gridCol w="2193925"/>
                <a:gridCol w="2193925"/>
                <a:gridCol w="2193925"/>
                <a:gridCol w="2193925"/>
              </a:tblGrid>
              <a:tr h="14535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2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.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1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7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\n</a:t>
                      </a:r>
                      <a:endParaRPr lang="en-US" altLang="zh-CN" sz="3200"/>
                    </a:p>
                  </a:txBody>
                  <a:tcPr anchor="ctr" anchorCtr="0"/>
                </a:tc>
              </a:tr>
            </a:tbl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2017395" y="3262630"/>
            <a:ext cx="1628140" cy="1791970"/>
            <a:chOff x="900" y="7395"/>
            <a:chExt cx="2564" cy="2822"/>
          </a:xfrm>
        </p:grpSpPr>
        <p:cxnSp>
          <p:nvCxnSpPr>
            <p:cNvPr id="7" name="直接箭头连接符 6"/>
            <p:cNvCxnSpPr/>
            <p:nvPr>
              <p:custDataLst>
                <p:tags r:id="rId2"/>
              </p:custDataLst>
            </p:nvPr>
          </p:nvCxnSpPr>
          <p:spPr>
            <a:xfrm flipH="1" flipV="1">
              <a:off x="2101" y="7395"/>
              <a:ext cx="31" cy="1805"/>
            </a:xfrm>
            <a:prstGeom prst="straightConnector1">
              <a:avLst/>
            </a:prstGeom>
            <a:ln w="12382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>
              <p:custDataLst>
                <p:tags r:id="rId3"/>
              </p:custDataLst>
            </p:nvPr>
          </p:nvSpPr>
          <p:spPr>
            <a:xfrm>
              <a:off x="900" y="9493"/>
              <a:ext cx="256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400" b="1">
                  <a:solidFill>
                    <a:srgbClr val="FF0000"/>
                  </a:solidFill>
                </a:rPr>
                <a:t>position</a:t>
              </a:r>
              <a:endParaRPr lang="en-US" altLang="zh-CN" sz="2400" b="1">
                <a:solidFill>
                  <a:srgbClr val="FF0000"/>
                </a:solidFill>
              </a:endParaRPr>
            </a:p>
          </p:txBody>
        </p:sp>
      </p:grpSp>
      <p:pic>
        <p:nvPicPr>
          <p:cNvPr id="10" name="内容占位符 9"/>
          <p:cNvPicPr>
            <a:picLocks noChangeAspect="1"/>
          </p:cNvPicPr>
          <p:nvPr>
            <p:ph idx="1"/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724400" y="3431540"/>
            <a:ext cx="6010910" cy="9772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724400" y="4709795"/>
            <a:ext cx="5018405" cy="132842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8341995" cy="705485"/>
          </a:xfrm>
        </p:spPr>
        <p:txBody>
          <a:bodyPr>
            <a:normAutofit fontScale="90000"/>
          </a:bodyPr>
          <a:p>
            <a:r>
              <a:rPr lang="zh-CN" altLang="en-US"/>
              <a:t>Think of a std::istream as a sequence of characters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608400" y="1490400"/>
          <a:ext cx="10969625" cy="1453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3925"/>
                <a:gridCol w="2193925"/>
                <a:gridCol w="2193925"/>
                <a:gridCol w="2193925"/>
                <a:gridCol w="2193925"/>
              </a:tblGrid>
              <a:tr h="14535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2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.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1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7</a:t>
                      </a:r>
                      <a:endParaRPr lang="en-US" altLang="zh-CN" sz="3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/>
                        <a:t>\n</a:t>
                      </a:r>
                      <a:endParaRPr lang="en-US" altLang="zh-CN" sz="3200"/>
                    </a:p>
                  </a:txBody>
                  <a:tcPr anchor="ctr" anchorCtr="0"/>
                </a:tc>
              </a:tr>
            </a:tbl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8616315" y="3262630"/>
            <a:ext cx="1628140" cy="1791970"/>
            <a:chOff x="900" y="7395"/>
            <a:chExt cx="2564" cy="2822"/>
          </a:xfrm>
        </p:grpSpPr>
        <p:cxnSp>
          <p:nvCxnSpPr>
            <p:cNvPr id="7" name="直接箭头连接符 6"/>
            <p:cNvCxnSpPr/>
            <p:nvPr>
              <p:custDataLst>
                <p:tags r:id="rId2"/>
              </p:custDataLst>
            </p:nvPr>
          </p:nvCxnSpPr>
          <p:spPr>
            <a:xfrm flipH="1" flipV="1">
              <a:off x="2101" y="7395"/>
              <a:ext cx="31" cy="1805"/>
            </a:xfrm>
            <a:prstGeom prst="straightConnector1">
              <a:avLst/>
            </a:prstGeom>
            <a:ln w="12382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>
              <p:custDataLst>
                <p:tags r:id="rId3"/>
              </p:custDataLst>
            </p:nvPr>
          </p:nvSpPr>
          <p:spPr>
            <a:xfrm>
              <a:off x="900" y="9493"/>
              <a:ext cx="256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400" b="1">
                  <a:solidFill>
                    <a:srgbClr val="FF0000"/>
                  </a:solidFill>
                </a:rPr>
                <a:t>position</a:t>
              </a:r>
              <a:endParaRPr lang="en-US" altLang="zh-CN" sz="2400" b="1">
                <a:solidFill>
                  <a:srgbClr val="FF0000"/>
                </a:solidFill>
              </a:endParaRPr>
            </a:p>
          </p:txBody>
        </p:sp>
      </p:grpSp>
      <p:pic>
        <p:nvPicPr>
          <p:cNvPr id="10" name="内容占位符 9"/>
          <p:cNvPicPr>
            <a:picLocks noChangeAspect="1"/>
          </p:cNvPicPr>
          <p:nvPr>
            <p:ph idx="1"/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301875" y="4225290"/>
            <a:ext cx="4695825" cy="12001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std::getline()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内容占位符 7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10690" y="2064385"/>
            <a:ext cx="8763000" cy="36099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800" b="1"/>
              <a:t>- How it works:</a:t>
            </a:r>
            <a:endParaRPr lang="zh-CN" altLang="en-US" sz="2800" b="1"/>
          </a:p>
          <a:p>
            <a:pPr marL="0" indent="0">
              <a:buNone/>
            </a:pPr>
            <a:r>
              <a:rPr lang="zh-CN" altLang="en-US" sz="2800"/>
              <a:t>- Clears contents in</a:t>
            </a:r>
            <a:r>
              <a:rPr lang="zh-CN" altLang="en-US" sz="2800">
                <a:highlight>
                  <a:srgbClr val="00FFFF"/>
                </a:highlight>
              </a:rPr>
              <a:t> str</a:t>
            </a:r>
            <a:endParaRPr lang="zh-CN" altLang="en-US" sz="2800">
              <a:highlight>
                <a:srgbClr val="00FFFF"/>
              </a:highlight>
            </a:endParaRPr>
          </a:p>
          <a:p>
            <a:pPr marL="0" indent="0">
              <a:buNone/>
            </a:pPr>
            <a:r>
              <a:rPr lang="zh-CN" altLang="en-US" sz="2800"/>
              <a:t>- Extracts chars from </a:t>
            </a:r>
            <a:r>
              <a:rPr lang="zh-CN" altLang="en-US" sz="2800">
                <a:highlight>
                  <a:srgbClr val="00FF00"/>
                </a:highlight>
              </a:rPr>
              <a:t>is</a:t>
            </a:r>
            <a:r>
              <a:rPr lang="zh-CN" altLang="en-US" sz="2800"/>
              <a:t> and stores them in </a:t>
            </a:r>
            <a:r>
              <a:rPr lang="zh-CN" altLang="en-US" sz="2800">
                <a:highlight>
                  <a:srgbClr val="00FFFF"/>
                </a:highlight>
              </a:rPr>
              <a:t>str </a:t>
            </a:r>
            <a:r>
              <a:rPr lang="zh-CN" altLang="en-US" sz="2800"/>
              <a:t>until: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End of file reached, sets EOF bit (checked using is.eof())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Next char in is </a:t>
            </a:r>
            <a:r>
              <a:rPr lang="zh-CN" altLang="en-US" sz="2800">
                <a:highlight>
                  <a:srgbClr val="00FF00"/>
                </a:highlight>
              </a:rPr>
              <a:t>is</a:t>
            </a:r>
            <a:r>
              <a:rPr lang="zh-CN" altLang="en-US" sz="2800"/>
              <a:t> </a:t>
            </a:r>
            <a:r>
              <a:rPr lang="zh-CN" altLang="en-US" sz="2800">
                <a:highlight>
                  <a:srgbClr val="FFFF00"/>
                </a:highlight>
              </a:rPr>
              <a:t>delim</a:t>
            </a:r>
            <a:r>
              <a:rPr lang="zh-CN" altLang="en-US" sz="2800"/>
              <a:t>, extracts but does not store delim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</a:t>
            </a:r>
            <a:r>
              <a:rPr lang="zh-CN" altLang="en-US" sz="2800">
                <a:highlight>
                  <a:srgbClr val="00FFFF"/>
                </a:highlight>
              </a:rPr>
              <a:t>str</a:t>
            </a:r>
            <a:r>
              <a:rPr lang="zh-CN" altLang="en-US" sz="2800"/>
              <a:t> out of space, sets FAIL bit (checked using is.fail())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If no chars extracted for any reason, FAIL bit set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8840470" cy="705485"/>
          </a:xfrm>
        </p:spPr>
        <p:txBody>
          <a:bodyPr>
            <a:normAutofit/>
          </a:bodyPr>
          <a:p>
            <a:r>
              <a:rPr lang="zh-CN" altLang="en-US"/>
              <a:t>std::getline(istream&amp; is, string&amp; str, char delim)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6380" y="1165860"/>
            <a:ext cx="5590540" cy="40081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4262755"/>
          </a:xfrm>
        </p:spPr>
        <p:txBody>
          <a:bodyPr>
            <a:noAutofit/>
          </a:bodyPr>
          <a:p>
            <a:pPr marL="0" indent="0" algn="ctr">
              <a:buNone/>
            </a:pPr>
            <a:r>
              <a:rPr lang="zh-CN" altLang="en-US" sz="3200" b="1"/>
              <a:t>Reading using &gt;&gt; extracts a single “word” or</a:t>
            </a:r>
            <a:endParaRPr lang="zh-CN" altLang="en-US" sz="3200" b="1"/>
          </a:p>
          <a:p>
            <a:pPr marL="0" indent="0" algn="ctr">
              <a:buNone/>
            </a:pPr>
            <a:r>
              <a:rPr lang="zh-CN" altLang="en-US" sz="3200" b="1"/>
              <a:t>built-in type</a:t>
            </a:r>
            <a:endParaRPr lang="zh-CN" altLang="en-US" sz="3200" b="1"/>
          </a:p>
          <a:p>
            <a:pPr marL="0" indent="0" algn="ctr">
              <a:buNone/>
            </a:pPr>
            <a:r>
              <a:rPr lang="zh-CN" altLang="en-US" sz="3200" i="1"/>
              <a:t>including for strings</a:t>
            </a:r>
            <a:endParaRPr lang="zh-CN" altLang="en-US" sz="3200" i="1"/>
          </a:p>
          <a:p>
            <a:pPr marL="0" indent="0" algn="ctr">
              <a:buNone/>
            </a:pPr>
            <a:r>
              <a:rPr lang="zh-CN" altLang="en-US" sz="3200"/>
              <a:t>To read a whole line, use</a:t>
            </a:r>
            <a:endParaRPr lang="zh-CN" altLang="en-US" sz="3200"/>
          </a:p>
          <a:p>
            <a:pPr marL="0" indent="0" algn="ctr">
              <a:buNone/>
            </a:pPr>
            <a:r>
              <a:rPr lang="zh-CN" altLang="en-US" sz="3200">
                <a:solidFill>
                  <a:srgbClr val="C00000"/>
                </a:solidFill>
              </a:rPr>
              <a:t>std</a:t>
            </a:r>
            <a:r>
              <a:rPr lang="zh-CN" altLang="en-US" sz="3200"/>
              <a:t>::getline(</a:t>
            </a:r>
            <a:r>
              <a:rPr lang="zh-CN" altLang="en-US" sz="3200">
                <a:solidFill>
                  <a:srgbClr val="C00000"/>
                </a:solidFill>
              </a:rPr>
              <a:t>istream</a:t>
            </a:r>
            <a:r>
              <a:rPr lang="zh-CN" altLang="en-US" sz="3200"/>
              <a:t>&amp; stream,</a:t>
            </a:r>
            <a:r>
              <a:rPr lang="zh-CN" altLang="en-US" sz="3200">
                <a:solidFill>
                  <a:srgbClr val="C00000"/>
                </a:solidFill>
              </a:rPr>
              <a:t> string</a:t>
            </a:r>
            <a:r>
              <a:rPr lang="zh-CN" altLang="en-US" sz="3200"/>
              <a:t>&amp; line);</a:t>
            </a:r>
            <a:endParaRPr lang="zh-CN" altLang="en-US" sz="32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3200"/>
              <a:t>- </a:t>
            </a:r>
            <a:r>
              <a:rPr lang="zh-CN" altLang="en-US" sz="3200" b="1"/>
              <a:t>Notice</a:t>
            </a:r>
            <a:r>
              <a:rPr lang="zh-CN" altLang="en-US" sz="3200"/>
              <a:t> getline(istream&amp; stream, string&amp;line)</a:t>
            </a:r>
            <a:r>
              <a:rPr lang="zh-CN" altLang="en-US" sz="3200" b="1"/>
              <a:t>takes in both parameters by reference!</a:t>
            </a:r>
            <a:endParaRPr lang="zh-CN" altLang="en-US" sz="3200" b="1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How to use getline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37970" y="3429000"/>
            <a:ext cx="8486775" cy="24765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3200"/>
              <a:t>- &gt;&gt; reads up to the next whitespace character</a:t>
            </a:r>
            <a:r>
              <a:rPr lang="en-US" altLang="zh-CN" sz="3200"/>
              <a:t> </a:t>
            </a:r>
            <a:r>
              <a:rPr lang="zh-CN" altLang="en-US" sz="3200"/>
              <a:t>and does not go past that whitespace</a:t>
            </a:r>
            <a:r>
              <a:rPr lang="en-US" altLang="zh-CN" sz="3200"/>
              <a:t> </a:t>
            </a:r>
            <a:r>
              <a:rPr lang="zh-CN" altLang="en-US" sz="3200"/>
              <a:t>character.</a:t>
            </a:r>
            <a:endParaRPr lang="zh-CN" altLang="en-US" sz="3200"/>
          </a:p>
          <a:p>
            <a:pPr marL="0" indent="0">
              <a:buNone/>
            </a:pPr>
            <a:r>
              <a:rPr lang="zh-CN" altLang="en-US" sz="3200"/>
              <a:t>- getline reads up to the next delimiter (by</a:t>
            </a:r>
            <a:r>
              <a:rPr lang="en-US" altLang="zh-CN" sz="3200"/>
              <a:t> </a:t>
            </a:r>
            <a:r>
              <a:rPr lang="zh-CN" altLang="en-US" sz="3200"/>
              <a:t>default, ‘\n’), and does go past that delimiter.</a:t>
            </a:r>
            <a:endParaRPr lang="zh-CN" altLang="en-US" sz="3200"/>
          </a:p>
          <a:p>
            <a:pPr marL="0" indent="0">
              <a:buNone/>
            </a:pPr>
            <a:r>
              <a:rPr lang="zh-CN" altLang="en-US" sz="3200"/>
              <a:t>- TL;DR they don’t play nicely</a:t>
            </a:r>
            <a:endParaRPr lang="zh-CN" altLang="en-US" sz="32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8248650" cy="705485"/>
          </a:xfrm>
        </p:spPr>
        <p:txBody>
          <a:bodyPr>
            <a:normAutofit/>
          </a:bodyPr>
          <a:p>
            <a:r>
              <a:rPr lang="zh-CN" altLang="en-US"/>
              <a:t>IMPORTANT: Don’t mix &gt;&gt; with getline!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972185"/>
            <a:ext cx="10968990" cy="3557905"/>
          </a:xfrm>
        </p:spPr>
        <p:txBody>
          <a:bodyPr/>
          <a:p>
            <a:pPr marL="0" indent="0">
              <a:buNone/>
            </a:pPr>
            <a:r>
              <a:rPr lang="zh-CN" altLang="en-US" sz="3200"/>
              <a:t>- Have type std::ifstream</a:t>
            </a:r>
            <a:endParaRPr lang="zh-CN" altLang="en-US" sz="3200"/>
          </a:p>
          <a:p>
            <a:pPr marL="0" indent="0">
              <a:buNone/>
            </a:pPr>
            <a:r>
              <a:rPr lang="zh-CN" altLang="en-US" sz="3200"/>
              <a:t>- Only receives strings using the &gt;&gt; operator</a:t>
            </a:r>
            <a:endParaRPr lang="zh-CN" altLang="en-US" sz="3200"/>
          </a:p>
          <a:p>
            <a:pPr marL="0" indent="457200">
              <a:buNone/>
            </a:pPr>
            <a:r>
              <a:rPr lang="zh-CN" altLang="en-US" sz="3200"/>
              <a:t>- Receives strings from a file and converts it to data of</a:t>
            </a:r>
            <a:r>
              <a:rPr lang="en-US" altLang="zh-CN" sz="3200"/>
              <a:t> </a:t>
            </a:r>
            <a:r>
              <a:rPr lang="zh-CN" altLang="en-US" sz="3200"/>
              <a:t>any type</a:t>
            </a:r>
            <a:endParaRPr lang="zh-CN" altLang="en-US" sz="32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Input File Streams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08330" y="3829685"/>
            <a:ext cx="1121727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- Must initialize your own ifstream object linked to your</a:t>
            </a:r>
            <a:r>
              <a:rPr lang="en-US" altLang="zh-CN" sz="32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 </a:t>
            </a:r>
            <a:r>
              <a:rPr lang="zh-CN" altLang="en-US" sz="32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file</a:t>
            </a:r>
            <a:endParaRPr lang="zh-CN" altLang="en-US" sz="32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56715" y="5048250"/>
            <a:ext cx="8286750" cy="14001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indent="0" algn="ctr">
              <a:buNone/>
            </a:pPr>
            <a:r>
              <a:rPr lang="zh-CN" altLang="en-US" sz="3600">
                <a:highlight>
                  <a:srgbClr val="00FF00"/>
                </a:highlight>
              </a:rPr>
              <a:t>std::cin </a:t>
            </a:r>
            <a:r>
              <a:rPr lang="zh-CN" altLang="en-US" sz="3600"/>
              <a:t>is a global constant</a:t>
            </a:r>
            <a:endParaRPr lang="zh-CN" altLang="en-US" sz="3600"/>
          </a:p>
          <a:p>
            <a:pPr marL="0" indent="0" algn="ctr">
              <a:buNone/>
            </a:pPr>
            <a:r>
              <a:rPr lang="zh-CN" altLang="en-US" sz="3600" i="1"/>
              <a:t>object</a:t>
            </a:r>
            <a:r>
              <a:rPr lang="zh-CN" altLang="en-US" sz="3600"/>
              <a:t> that you get from</a:t>
            </a:r>
            <a:endParaRPr lang="zh-CN" altLang="en-US" sz="3600"/>
          </a:p>
          <a:p>
            <a:pPr marL="0" indent="0" algn="ctr">
              <a:buNone/>
            </a:pPr>
            <a:r>
              <a:rPr lang="zh-CN" altLang="en-US" sz="3600">
                <a:highlight>
                  <a:srgbClr val="00FF00"/>
                </a:highlight>
              </a:rPr>
              <a:t>#include &lt;iostream&gt;</a:t>
            </a:r>
            <a:endParaRPr lang="zh-CN" altLang="en-US" sz="3600">
              <a:highlight>
                <a:srgbClr val="00FF00"/>
              </a:highlight>
            </a:endParaRPr>
          </a:p>
          <a:p>
            <a:pPr marL="0" indent="0" algn="ctr">
              <a:buNone/>
            </a:pPr>
            <a:endParaRPr lang="zh-CN" altLang="en-US" sz="3600">
              <a:highlight>
                <a:srgbClr val="00FF00"/>
              </a:highlight>
            </a:endParaRPr>
          </a:p>
          <a:p>
            <a:pPr marL="0" indent="0" algn="ctr">
              <a:buNone/>
            </a:pPr>
            <a:r>
              <a:rPr lang="zh-CN" altLang="en-US" sz="3600"/>
              <a:t>To use any other input stream, you</a:t>
            </a:r>
            <a:endParaRPr lang="zh-CN" altLang="en-US" sz="3600"/>
          </a:p>
          <a:p>
            <a:pPr marL="0" indent="0" algn="ctr">
              <a:buNone/>
            </a:pPr>
            <a:r>
              <a:rPr lang="zh-CN" altLang="en-US" sz="3600"/>
              <a:t>must first initialize it!</a:t>
            </a:r>
            <a:endParaRPr lang="zh-CN" altLang="en-US" sz="36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A stream you’ve used: cout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69365" y="1548765"/>
            <a:ext cx="9777095" cy="37598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algn="l">
              <a:buClrTx/>
              <a:buSzTx/>
              <a:buNone/>
            </a:pPr>
            <a:r>
              <a:rPr lang="zh-CN" altLang="en-US" sz="2800"/>
              <a:t>- What are streams?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Output streams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Input streams</a:t>
            </a:r>
            <a:endParaRPr lang="zh-CN" altLang="en-US" sz="2800"/>
          </a:p>
          <a:p>
            <a:pPr marL="0" algn="l">
              <a:buClrTx/>
              <a:buSzTx/>
              <a:buNone/>
            </a:pPr>
            <a:r>
              <a:rPr lang="zh-CN" altLang="en-US" sz="3200" b="1">
                <a:solidFill>
                  <a:srgbClr val="C00000"/>
                </a:solidFill>
              </a:rPr>
              <a:t>- String streams!</a:t>
            </a:r>
            <a:endParaRPr lang="zh-CN" altLang="en-US" sz="3200" b="1">
              <a:solidFill>
                <a:srgbClr val="C00000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Today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1120775"/>
            <a:ext cx="10968990" cy="3354070"/>
          </a:xfrm>
        </p:spPr>
        <p:txBody>
          <a:bodyPr/>
          <a:p>
            <a:pPr marL="0" indent="0">
              <a:buNone/>
            </a:pPr>
            <a:r>
              <a:rPr lang="zh-CN" altLang="en-US" sz="3200"/>
              <a:t>-</a:t>
            </a:r>
            <a:r>
              <a:rPr lang="zh-CN" altLang="en-US" sz="3200" b="1"/>
              <a:t> What</a:t>
            </a:r>
            <a:r>
              <a:rPr lang="zh-CN" altLang="en-US" sz="3200"/>
              <a:t>: A stream that can read from or write to</a:t>
            </a:r>
            <a:endParaRPr lang="zh-CN" altLang="en-US" sz="3200"/>
          </a:p>
          <a:p>
            <a:pPr marL="0" indent="0">
              <a:buNone/>
            </a:pPr>
            <a:r>
              <a:rPr lang="zh-CN" altLang="en-US" sz="3200"/>
              <a:t>a string object</a:t>
            </a:r>
            <a:endParaRPr lang="zh-CN" altLang="en-US" sz="3200"/>
          </a:p>
          <a:p>
            <a:pPr marL="0" indent="0">
              <a:buNone/>
            </a:pPr>
            <a:r>
              <a:rPr lang="zh-CN" altLang="en-US" sz="3200"/>
              <a:t>-</a:t>
            </a:r>
            <a:r>
              <a:rPr lang="zh-CN" altLang="en-US" sz="3200" b="1"/>
              <a:t> Purpose</a:t>
            </a:r>
            <a:r>
              <a:rPr lang="zh-CN" altLang="en-US" sz="3200"/>
              <a:t>: Allows you to perform input/output</a:t>
            </a:r>
            <a:endParaRPr lang="zh-CN" altLang="en-US" sz="3200"/>
          </a:p>
          <a:p>
            <a:pPr marL="0" indent="0">
              <a:buNone/>
            </a:pPr>
            <a:r>
              <a:rPr lang="zh-CN" altLang="en-US" sz="3200"/>
              <a:t>operations on a string as if it were a stream</a:t>
            </a:r>
            <a:endParaRPr lang="zh-CN" altLang="en-US" sz="32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Stringstreams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25830" y="4204335"/>
            <a:ext cx="8210550" cy="20764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800"/>
              <a:t>- Read only: std::istringstream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Give any data type to the istringstream, it’ll store it as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a string!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Write only: std::ostringstream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Make an ostringstream out of a string, read from it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word/type by word/type!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Follows same patterns as the other i/ostreams!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If you only want to read OR write data: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14300" y="901065"/>
            <a:ext cx="11468735" cy="475932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zh-CN" altLang="en-US" sz="2800"/>
              <a:t>- Streams convert between data of any type and the string</a:t>
            </a:r>
            <a:r>
              <a:rPr lang="en-US" altLang="zh-CN" sz="2800"/>
              <a:t> </a:t>
            </a:r>
            <a:r>
              <a:rPr lang="zh-CN" altLang="en-US" sz="2800"/>
              <a:t>representation of that data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Streams have an endpoint: console for cin/cout, files for i/o</a:t>
            </a:r>
            <a:r>
              <a:rPr lang="en-US" altLang="zh-CN" sz="2800"/>
              <a:t> </a:t>
            </a:r>
            <a:r>
              <a:rPr lang="zh-CN" altLang="en-US" sz="2800"/>
              <a:t>fstreams, string variables for i/o stringstreams where they</a:t>
            </a:r>
            <a:r>
              <a:rPr lang="en-US" altLang="zh-CN" sz="2800"/>
              <a:t> </a:t>
            </a:r>
            <a:r>
              <a:rPr lang="zh-CN" altLang="en-US" sz="2800"/>
              <a:t>read in a string from or output a string to.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To send data (in string form) to a stream, use stream_name</a:t>
            </a:r>
            <a:r>
              <a:rPr lang="en-US" altLang="zh-CN" sz="2800"/>
              <a:t> </a:t>
            </a:r>
            <a:r>
              <a:rPr lang="zh-CN" altLang="en-US" sz="2800"/>
              <a:t>&lt;&lt; data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To extract data from a stream, use stream_name &gt;&gt; data,</a:t>
            </a:r>
            <a:r>
              <a:rPr lang="en-US" altLang="zh-CN" sz="2800"/>
              <a:t> </a:t>
            </a:r>
            <a:r>
              <a:rPr lang="zh-CN" altLang="en-US" sz="2800"/>
              <a:t>and the stream will try to convert a string to whatever type</a:t>
            </a:r>
            <a:r>
              <a:rPr lang="en-US" altLang="zh-CN" sz="2800"/>
              <a:t> </a:t>
            </a:r>
            <a:r>
              <a:rPr lang="zh-CN" altLang="en-US" sz="2800"/>
              <a:t>data is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Recap</a:t>
            </a: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29870" y="1932305"/>
            <a:ext cx="11851640" cy="2077085"/>
          </a:xfrm>
        </p:spPr>
        <p:txBody>
          <a:bodyPr/>
          <a:p>
            <a:pPr>
              <a:lnSpc>
                <a:spcPct val="130000"/>
              </a:lnSpc>
            </a:pPr>
            <a:r>
              <a:rPr lang="en-US" sz="4800"/>
              <a:t>Coding for love, </a:t>
            </a:r>
            <a:br>
              <a:rPr lang="en-US" sz="4800"/>
            </a:br>
            <a:r>
              <a:rPr lang="en-US" sz="4800"/>
              <a:t>Coding for the world</a:t>
            </a:r>
            <a:endParaRPr lang="en-US" sz="48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306955" y="4375785"/>
            <a:ext cx="7578090" cy="1648460"/>
          </a:xfrm>
        </p:spPr>
        <p:txBody>
          <a:bodyPr/>
          <a:p>
            <a:r>
              <a:rPr lang="en-US" altLang="zh-CN" sz="2800"/>
              <a:t>Qijun Zhao</a:t>
            </a:r>
            <a:endParaRPr lang="en-US" altLang="zh-CN" sz="2800"/>
          </a:p>
          <a:p>
            <a:r>
              <a:rPr lang="en-US" altLang="zh-CN" sz="2800"/>
              <a:t>qjzhao@scu.edu.cn</a:t>
            </a:r>
            <a:endParaRPr lang="en-US" altLang="zh-CN" sz="2800"/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A stream you’ve used: cout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29055" y="1771650"/>
            <a:ext cx="9715500" cy="36912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A stream you’ve used: cout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72590" y="2117090"/>
            <a:ext cx="8839200" cy="35052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A stream you’ve used: cout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26465" y="1633855"/>
            <a:ext cx="9721850" cy="39668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A stream you’ve used: cout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26770" y="1666875"/>
            <a:ext cx="10026015" cy="40017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2.xml><?xml version="1.0" encoding="utf-8"?>
<p:tagLst xmlns:p="http://schemas.openxmlformats.org/presentationml/2006/main">
  <p:tag name="TABLE_ENDDRAG_ORIGIN_RECT" val="864*104"/>
  <p:tag name="TABLE_ENDDRAG_RECT" val="45*240*864*104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5.xml><?xml version="1.0" encoding="utf-8"?>
<p:tagLst xmlns:p="http://schemas.openxmlformats.org/presentationml/2006/main">
  <p:tag name="TABLE_ENDDRAG_ORIGIN_RECT" val="864*104"/>
  <p:tag name="TABLE_ENDDRAG_RECT" val="45*240*864*104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8.xml><?xml version="1.0" encoding="utf-8"?>
<p:tagLst xmlns:p="http://schemas.openxmlformats.org/presentationml/2006/main">
  <p:tag name="TABLE_ENDDRAG_ORIGIN_RECT" val="864*104"/>
  <p:tag name="TABLE_ENDDRAG_RECT" val="45*240*864*104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1.xml><?xml version="1.0" encoding="utf-8"?>
<p:tagLst xmlns:p="http://schemas.openxmlformats.org/presentationml/2006/main">
  <p:tag name="TABLE_ENDDRAG_ORIGIN_RECT" val="864*104"/>
  <p:tag name="TABLE_ENDDRAG_RECT" val="45*240*864*104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4.xml><?xml version="1.0" encoding="utf-8"?>
<p:tagLst xmlns:p="http://schemas.openxmlformats.org/presentationml/2006/main">
  <p:tag name="TABLE_ENDDRAG_ORIGIN_RECT" val="864*104"/>
  <p:tag name="TABLE_ENDDRAG_RECT" val="45*240*864*104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TABLE_ENDDRAG_ORIGIN_RECT" val="872*95"/>
  <p:tag name="TABLE_ENDDRAG_RECT" val="46*211*872*95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TABLE_ENDDRAG_ORIGIN_RECT" val="872*95"/>
  <p:tag name="TABLE_ENDDRAG_RECT" val="46*211*872*95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TABLE_ENDDRAG_ORIGIN_RECT" val="872*95"/>
  <p:tag name="TABLE_ENDDRAG_RECT" val="46*211*872*95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TABLE_ENDDRAG_ORIGIN_RECT" val="872*95"/>
  <p:tag name="TABLE_ENDDRAG_RECT" val="46*211*872*95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TABLE_ENDDRAG_ORIGIN_RECT" val="872*95"/>
  <p:tag name="TABLE_ENDDRAG_RECT" val="46*211*872*95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1.xml><?xml version="1.0" encoding="utf-8"?>
<p:tagLst xmlns:p="http://schemas.openxmlformats.org/presentationml/2006/main">
  <p:tag name="TABLE_ENDDRAG_ORIGIN_RECT" val="863*114"/>
  <p:tag name="TABLE_ENDDRAG_RECT" val="47*117*863*114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6.xml><?xml version="1.0" encoding="utf-8"?>
<p:tagLst xmlns:p="http://schemas.openxmlformats.org/presentationml/2006/main">
  <p:tag name="TABLE_ENDDRAG_ORIGIN_RECT" val="863*114"/>
  <p:tag name="TABLE_ENDDRAG_RECT" val="47*117*863*114"/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1.xml><?xml version="1.0" encoding="utf-8"?>
<p:tagLst xmlns:p="http://schemas.openxmlformats.org/presentationml/2006/main">
  <p:tag name="TABLE_ENDDRAG_ORIGIN_RECT" val="863*114"/>
  <p:tag name="TABLE_ENDDRAG_RECT" val="47*117*863*114"/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7.xml><?xml version="1.0" encoding="utf-8"?>
<p:tagLst xmlns:p="http://schemas.openxmlformats.org/presentationml/2006/main">
  <p:tag name="TABLE_ENDDRAG_ORIGIN_RECT" val="863*114"/>
  <p:tag name="TABLE_ENDDRAG_RECT" val="47*117*863*114"/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COMMONDATA" val="eyJoZGlkIjoiM2UyNzgxNGQzNzM0MjcyOTE2ZWUyODgwMTQyMzVhMWUifQ=="/>
  <p:tag name="KSO_WPP_MARK_KEY" val="37753593-3093-430c-9299-ff37dae80525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9.xml><?xml version="1.0" encoding="utf-8"?>
<p:tagLst xmlns:p="http://schemas.openxmlformats.org/presentationml/2006/main">
  <p:tag name="TABLE_ENDDRAG_ORIGIN_RECT" val="864*104"/>
  <p:tag name="TABLE_ENDDRAG_RECT" val="45*240*864*104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6603</Words>
  <Application>WPS 演示</Application>
  <PresentationFormat>宽屏</PresentationFormat>
  <Paragraphs>596</Paragraphs>
  <Slides>54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4" baseType="lpstr">
      <vt:lpstr>Arial</vt:lpstr>
      <vt:lpstr>宋体</vt:lpstr>
      <vt:lpstr>Wingdings</vt:lpstr>
      <vt:lpstr>Wingdings</vt:lpstr>
      <vt:lpstr>Times New Roman</vt:lpstr>
      <vt:lpstr>方正粗金陵简体</vt:lpstr>
      <vt:lpstr>微软雅黑</vt:lpstr>
      <vt:lpstr>Arial Unicode MS</vt:lpstr>
      <vt:lpstr>Calibri</vt:lpstr>
      <vt:lpstr>Office 主题​​</vt:lpstr>
      <vt:lpstr>Object Oriented Programming—C++ Lecture4  Streams</vt:lpstr>
      <vt:lpstr>Recap</vt:lpstr>
      <vt:lpstr>Today</vt:lpstr>
      <vt:lpstr>Definition</vt:lpstr>
      <vt:lpstr>A stream you’ve used: cout</vt:lpstr>
      <vt:lpstr>A stream you’ve used: cout</vt:lpstr>
      <vt:lpstr>A stream you’ve used: cout</vt:lpstr>
      <vt:lpstr>A stream you’ve used: cout</vt:lpstr>
      <vt:lpstr>A stream you’ve used: cout</vt:lpstr>
      <vt:lpstr>A stream you’ve used: cout</vt:lpstr>
      <vt:lpstr>A stream you’ve used: cout</vt:lpstr>
      <vt:lpstr>PowerPoint 演示文稿</vt:lpstr>
      <vt:lpstr>Two ways to classify streams</vt:lpstr>
      <vt:lpstr>Today</vt:lpstr>
      <vt:lpstr>Output Streams</vt:lpstr>
      <vt:lpstr>Output File Streams</vt:lpstr>
      <vt:lpstr>PowerPoint 演示文稿</vt:lpstr>
      <vt:lpstr>Today</vt:lpstr>
      <vt:lpstr>What does this code do?</vt:lpstr>
      <vt:lpstr>A note about nomenclature</vt:lpstr>
      <vt:lpstr>PowerPoint 演示文稿</vt:lpstr>
      <vt:lpstr>Input Streams</vt:lpstr>
      <vt:lpstr>Nitty Gritty Details: std::cin</vt:lpstr>
      <vt:lpstr>Think of a std::istream as a sequence of characters</vt:lpstr>
      <vt:lpstr>Think of a std::istream as a sequence of characters</vt:lpstr>
      <vt:lpstr>Think of a std::istream as a sequence of characters</vt:lpstr>
      <vt:lpstr>Think of a std::istream as a sequence of characters</vt:lpstr>
      <vt:lpstr>Think of a std::istream as a sequence of characters</vt:lpstr>
      <vt:lpstr>Think of a std::istream as a sequence of characters</vt:lpstr>
      <vt:lpstr>PowerPoint 演示文稿</vt:lpstr>
      <vt:lpstr>PowerPoint 演示文稿</vt:lpstr>
      <vt:lpstr>Think of a std::istream as a sequence of characters</vt:lpstr>
      <vt:lpstr>Think of a std::istream as a sequence of characters</vt:lpstr>
      <vt:lpstr>Think of a std::istream as a sequence of characters</vt:lpstr>
      <vt:lpstr>Think of a std::istream as a sequence of characters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Today</vt:lpstr>
      <vt:lpstr>PowerPoint 演示文稿</vt:lpstr>
      <vt:lpstr>PowerPoint 演示文稿</vt:lpstr>
      <vt:lpstr>PowerPoint 演示文稿</vt:lpstr>
      <vt:lpstr>Coding for love,  Coding for the world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灬谁唤醒了一世凄凉1374136491</cp:lastModifiedBy>
  <cp:revision>200</cp:revision>
  <dcterms:created xsi:type="dcterms:W3CDTF">2019-06-19T02:08:00Z</dcterms:created>
  <dcterms:modified xsi:type="dcterms:W3CDTF">2023-03-14T11:42:40Z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6955FAFFA29245018A71943C9E250681</vt:lpwstr>
  </property>
</Properties>
</file>